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311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13" r:id="rId15"/>
    <p:sldId id="259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4F04F1F-34DE-C128-2431-918997F01A52}" name="Kaisa Rajala" initials="KR" userId="S::kaisa.rajala@kaiku.fi::51bfb8ae-dc4a-4c3d-8248-7c712a601447" providerId="AD"/>
  <p188:author id="{24A15C50-7C0D-AA4A-28FF-064001B6310E}" name="Noora Niemelä" initials="NN" userId="S::noora.niemela@kaiku.fi::43b6578c-c2b7-49c6-b306-fabad2fb92c8" providerId="AD"/>
  <p188:author id="{042E05E3-0B18-E478-B91A-26B994E4EF9B}" name="Pete Saarnivaara" initials="PS" userId="S::pete.saarnivaara@kaiku.fi::8c8f3c97-68a5-45f5-9ba3-fa1cd4f9bd8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1D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Normaali tyyli 3 - Korostu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Normaali tyyli 2 - Korost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Normaali tyyli 2 - Korostu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Normaali tyyl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01" autoAdjust="0"/>
    <p:restoredTop sz="94716"/>
  </p:normalViewPr>
  <p:slideViewPr>
    <p:cSldViewPr snapToGrid="0" snapToObjects="1">
      <p:cViewPr varScale="1">
        <p:scale>
          <a:sx n="73" d="100"/>
          <a:sy n="73" d="100"/>
        </p:scale>
        <p:origin x="41" y="811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7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9C635A-0363-2046-83C1-FF558A19AB97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D90107-74D3-474A-8DD9-ACEE7C1B62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66797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F77BB-5C77-A643-B66C-13A54037718F}" type="datetimeFigureOut">
              <a:rPr lang="en-US" smtClean="0"/>
              <a:t>9/12/2025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61EAF0-BCF0-5F4A-981A-8A864FB0E8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8008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61EAF0-BCF0-5F4A-981A-8A864FB0E82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166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662B3-0C1B-CEA7-B7F7-037630318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>
            <a:extLst>
              <a:ext uri="{FF2B5EF4-FFF2-40B4-BE49-F238E27FC236}">
                <a16:creationId xmlns:a16="http://schemas.microsoft.com/office/drawing/2014/main" id="{9A4CF8A3-94CD-FF7A-FCF8-EDEFD39D67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>
            <a:extLst>
              <a:ext uri="{FF2B5EF4-FFF2-40B4-BE49-F238E27FC236}">
                <a16:creationId xmlns:a16="http://schemas.microsoft.com/office/drawing/2014/main" id="{D0C9F310-4378-27CD-AB2E-4A361222C5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729CCF8-51F8-A30A-E9C4-C3A6CAA629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61EAF0-BCF0-5F4A-981A-8A864FB0E82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577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DBAC0C-207B-F201-60AB-25CB2EA746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>
            <a:extLst>
              <a:ext uri="{FF2B5EF4-FFF2-40B4-BE49-F238E27FC236}">
                <a16:creationId xmlns:a16="http://schemas.microsoft.com/office/drawing/2014/main" id="{EDC1A7C0-0F92-E07C-50CC-A9847100C5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>
            <a:extLst>
              <a:ext uri="{FF2B5EF4-FFF2-40B4-BE49-F238E27FC236}">
                <a16:creationId xmlns:a16="http://schemas.microsoft.com/office/drawing/2014/main" id="{6A399DD0-7735-3F6E-C5C8-E236106C32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E67CE8B0-7EBB-96A3-A255-A4C2658651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61EAF0-BCF0-5F4A-981A-8A864FB0E82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1411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681D7E-B32E-5037-7EC4-27AD6F848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>
            <a:extLst>
              <a:ext uri="{FF2B5EF4-FFF2-40B4-BE49-F238E27FC236}">
                <a16:creationId xmlns:a16="http://schemas.microsoft.com/office/drawing/2014/main" id="{20945777-304D-F6E7-5A90-C1892FBF3E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>
            <a:extLst>
              <a:ext uri="{FF2B5EF4-FFF2-40B4-BE49-F238E27FC236}">
                <a16:creationId xmlns:a16="http://schemas.microsoft.com/office/drawing/2014/main" id="{86A67D77-C21D-089B-3163-674644EE28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4256D4A2-DD5D-23D9-3DC2-F8956750DD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61EAF0-BCF0-5F4A-981A-8A864FB0E82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5066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028CC5-F565-ABB7-E11F-EA002DFDF6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>
            <a:extLst>
              <a:ext uri="{FF2B5EF4-FFF2-40B4-BE49-F238E27FC236}">
                <a16:creationId xmlns:a16="http://schemas.microsoft.com/office/drawing/2014/main" id="{A443BC75-DDA8-EFD3-B671-5D283FD2D7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>
            <a:extLst>
              <a:ext uri="{FF2B5EF4-FFF2-40B4-BE49-F238E27FC236}">
                <a16:creationId xmlns:a16="http://schemas.microsoft.com/office/drawing/2014/main" id="{AF09BA30-A111-4663-257C-A8F7EA2A23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D09BE39-CB6F-5E5F-BC9A-5275109177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61EAF0-BCF0-5F4A-981A-8A864FB0E82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748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2.png"/><Relationship Id="rId7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5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9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42999E8D-7395-714E-8CA4-770E5E2BF69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blipFill>
            <a:blip r:embed="rId2"/>
            <a:srcRect/>
            <a:stretch>
              <a:fillRect l="15" r="15"/>
            </a:stretch>
          </a:blipFill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-1" y="2017383"/>
            <a:ext cx="6042991" cy="1799243"/>
          </a:xfrm>
          <a:solidFill>
            <a:schemeClr val="bg1"/>
          </a:solidFill>
        </p:spPr>
        <p:txBody>
          <a:bodyPr lIns="720000" anchor="ctr" anchorCtr="0">
            <a:normAutofit/>
          </a:bodyPr>
          <a:lstStyle>
            <a:lvl1pPr>
              <a:lnSpc>
                <a:spcPts val="3800"/>
              </a:lnSpc>
              <a:defRPr sz="3500"/>
            </a:lvl1pPr>
          </a:lstStyle>
          <a:p>
            <a:r>
              <a:rPr lang="fi-FI" dirty="0"/>
              <a:t>Click to edit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047460" y="3816626"/>
            <a:ext cx="3995530" cy="795130"/>
          </a:xfrm>
          <a:solidFill>
            <a:schemeClr val="accent2"/>
          </a:solidFill>
        </p:spPr>
        <p:txBody>
          <a:bodyPr lIns="180000" rIns="72000" anchor="ctr" anchorCtr="0"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dirty="0"/>
              <a:t>Click to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subtitle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8" name="Tekstin paikkamerkki 7">
            <a:extLst>
              <a:ext uri="{FF2B5EF4-FFF2-40B4-BE49-F238E27FC236}">
                <a16:creationId xmlns:a16="http://schemas.microsoft.com/office/drawing/2014/main" id="{B20BB3DF-59A5-D248-B63A-C8E0F2F1F7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170951" y="4025798"/>
            <a:ext cx="1555540" cy="645332"/>
          </a:xfrm>
          <a:blipFill>
            <a:blip r:embed="rId3"/>
            <a:srcRect/>
            <a:stretch>
              <a:fillRect t="3443" b="3443"/>
            </a:stretch>
          </a:blipFill>
        </p:spPr>
        <p:txBody>
          <a:bodyPr/>
          <a:lstStyle>
            <a:lvl1pPr>
              <a:defRPr>
                <a:noFill/>
              </a:defRPr>
            </a:lvl1pPr>
            <a:lvl2pPr marL="0" indent="0">
              <a:buNone/>
              <a:defRPr>
                <a:noFill/>
              </a:defRPr>
            </a:lvl2pPr>
            <a:lvl3pPr marL="271462" indent="0">
              <a:buNone/>
              <a:defRPr>
                <a:noFill/>
              </a:defRPr>
            </a:lvl3pPr>
            <a:lvl4pPr marL="628650" indent="0">
              <a:buNone/>
              <a:defRPr>
                <a:noFill/>
              </a:defRPr>
            </a:lvl4pPr>
            <a:lvl5pPr marL="985837" indent="0">
              <a:buNone/>
              <a:defRPr>
                <a:noFill/>
              </a:defRPr>
            </a:lvl5pPr>
          </a:lstStyle>
          <a:p>
            <a:pPr lvl="0"/>
            <a:r>
              <a:rPr lang="fi-FI"/>
              <a:t>Muokkaa tekstin perustyylejä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1719650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candinavia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Kuvan paikkamerkki 4">
            <a:extLst>
              <a:ext uri="{FF2B5EF4-FFF2-40B4-BE49-F238E27FC236}">
                <a16:creationId xmlns:a16="http://schemas.microsoft.com/office/drawing/2014/main" id="{B98BC199-9041-1B40-BB83-AAECB612DA8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9144000" cy="2743201"/>
          </a:xfrm>
          <a:blipFill>
            <a:blip r:embed="rId2"/>
            <a:srcRect/>
            <a:stretch>
              <a:fillRect t="-9000" b="-9000"/>
            </a:stretch>
          </a:blipFill>
        </p:spPr>
        <p:txBody>
          <a:bodyPr/>
          <a:lstStyle/>
          <a:p>
            <a:r>
              <a:rPr lang="fi-FI"/>
              <a:t>Lisää kuva napsauttamalla kuvaketta</a:t>
            </a:r>
            <a:endParaRPr lang="fi-FI" dirty="0"/>
          </a:p>
        </p:txBody>
      </p:sp>
      <p:pic>
        <p:nvPicPr>
          <p:cNvPr id="10" name="Picture 9" descr="Atria_logo_slogan_FI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827" y="4050823"/>
            <a:ext cx="1560663" cy="602865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FFE6C23-0CCA-EB4B-98EE-43F04FFAA8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-1" y="1391217"/>
            <a:ext cx="6042991" cy="1799243"/>
          </a:xfrm>
          <a:solidFill>
            <a:schemeClr val="bg1"/>
          </a:solidFill>
        </p:spPr>
        <p:txBody>
          <a:bodyPr lIns="720000" anchor="ctr" anchorCtr="0">
            <a:normAutofit/>
          </a:bodyPr>
          <a:lstStyle>
            <a:lvl1pPr>
              <a:lnSpc>
                <a:spcPts val="3800"/>
              </a:lnSpc>
              <a:defRPr sz="3500"/>
            </a:lvl1pPr>
          </a:lstStyle>
          <a:p>
            <a:r>
              <a:rPr lang="fi-FI" dirty="0"/>
              <a:t>Click to edit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13B3558D-EC4C-A644-BD9B-166E71BF3B0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047460" y="3190460"/>
            <a:ext cx="3995530" cy="795130"/>
          </a:xfrm>
          <a:solidFill>
            <a:schemeClr val="accent2"/>
          </a:solidFill>
        </p:spPr>
        <p:txBody>
          <a:bodyPr lIns="180000" rIns="72000" anchor="ctr" anchorCtr="0"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dirty="0"/>
              <a:t>Click to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subtitle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20" name="Marcador de posición de imagen 3">
            <a:extLst>
              <a:ext uri="{FF2B5EF4-FFF2-40B4-BE49-F238E27FC236}">
                <a16:creationId xmlns:a16="http://schemas.microsoft.com/office/drawing/2014/main" id="{90AB70AD-5C6C-B34D-9803-39277C87549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864460" y="4140564"/>
            <a:ext cx="720000" cy="540000"/>
          </a:xfrm>
          <a:blipFill>
            <a:blip r:embed="rId4"/>
            <a:stretch>
              <a:fillRect/>
            </a:stretch>
          </a:blipFill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21" name="Marcador de posición de imagen 3">
            <a:extLst>
              <a:ext uri="{FF2B5EF4-FFF2-40B4-BE49-F238E27FC236}">
                <a16:creationId xmlns:a16="http://schemas.microsoft.com/office/drawing/2014/main" id="{679689A4-885A-ED48-A59B-45A57C4954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81045" y="4140564"/>
            <a:ext cx="720000" cy="540000"/>
          </a:xfrm>
          <a:blipFill>
            <a:blip r:embed="rId5"/>
            <a:stretch>
              <a:fillRect/>
            </a:stretch>
          </a:blipFill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 dirty="0"/>
          </a:p>
        </p:txBody>
      </p:sp>
      <p:sp>
        <p:nvSpPr>
          <p:cNvPr id="22" name="Marcador de posición de imagen 3">
            <a:extLst>
              <a:ext uri="{FF2B5EF4-FFF2-40B4-BE49-F238E27FC236}">
                <a16:creationId xmlns:a16="http://schemas.microsoft.com/office/drawing/2014/main" id="{9079A46E-F29A-754D-8190-5F5E73925B8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7630" y="4140564"/>
            <a:ext cx="720000" cy="540000"/>
          </a:xfrm>
          <a:blipFill>
            <a:blip r:embed="rId6"/>
            <a:stretch>
              <a:fillRect/>
            </a:stretch>
          </a:blipFill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23" name="Marcador de posición de imagen 3">
            <a:extLst>
              <a:ext uri="{FF2B5EF4-FFF2-40B4-BE49-F238E27FC236}">
                <a16:creationId xmlns:a16="http://schemas.microsoft.com/office/drawing/2014/main" id="{244EBDEB-C236-D34E-B503-15DBC6D488B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314217" y="4140564"/>
            <a:ext cx="720000" cy="540000"/>
          </a:xfrm>
          <a:blipFill>
            <a:blip r:embed="rId7"/>
            <a:stretch>
              <a:fillRect/>
            </a:stretch>
          </a:blipFill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17" name="Marcador de posición de imagen 3">
            <a:extLst>
              <a:ext uri="{FF2B5EF4-FFF2-40B4-BE49-F238E27FC236}">
                <a16:creationId xmlns:a16="http://schemas.microsoft.com/office/drawing/2014/main" id="{A5EDDC35-F7B9-D845-9E6A-3F5D38C34DE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057113" y="4140564"/>
            <a:ext cx="720000" cy="540000"/>
          </a:xfrm>
          <a:blipFill>
            <a:blip r:embed="rId8"/>
            <a:stretch>
              <a:fillRect/>
            </a:stretch>
          </a:blipFill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</p:spTree>
    <p:extLst>
      <p:ext uri="{BB962C8B-B14F-4D97-AF65-F5344CB8AC3E}">
        <p14:creationId xmlns:p14="http://schemas.microsoft.com/office/powerpoint/2010/main" val="1466714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Russia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827" y="4050823"/>
            <a:ext cx="1560663" cy="602865"/>
          </a:xfrm>
          <a:prstGeom prst="rect">
            <a:avLst/>
          </a:prstGeom>
        </p:spPr>
      </p:pic>
      <p:sp>
        <p:nvSpPr>
          <p:cNvPr id="8" name="Kuvan paikkamerkki 4">
            <a:extLst>
              <a:ext uri="{FF2B5EF4-FFF2-40B4-BE49-F238E27FC236}">
                <a16:creationId xmlns:a16="http://schemas.microsoft.com/office/drawing/2014/main" id="{BD59B326-BD2E-6F43-8528-77A31D0ADEA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9144000" cy="2743201"/>
          </a:xfrm>
          <a:blipFill>
            <a:blip r:embed="rId3"/>
            <a:srcRect/>
            <a:stretch>
              <a:fillRect t="-9000" b="-9000"/>
            </a:stretch>
          </a:blipFill>
        </p:spPr>
        <p:txBody>
          <a:bodyPr/>
          <a:lstStyle/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9AE415EB-C8E0-BD44-9FEE-E8605FB96E6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-1" y="1391217"/>
            <a:ext cx="6042991" cy="1799243"/>
          </a:xfrm>
          <a:solidFill>
            <a:schemeClr val="bg1"/>
          </a:solidFill>
        </p:spPr>
        <p:txBody>
          <a:bodyPr lIns="720000" anchor="ctr" anchorCtr="0">
            <a:normAutofit/>
          </a:bodyPr>
          <a:lstStyle>
            <a:lvl1pPr>
              <a:lnSpc>
                <a:spcPts val="3800"/>
              </a:lnSpc>
              <a:defRPr sz="3500"/>
            </a:lvl1pPr>
          </a:lstStyle>
          <a:p>
            <a:r>
              <a:rPr lang="fi-FI" dirty="0"/>
              <a:t>Click to edit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BECDDC81-C0D6-6C4A-B290-146D1323545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047460" y="3190460"/>
            <a:ext cx="3995530" cy="795130"/>
          </a:xfrm>
          <a:solidFill>
            <a:schemeClr val="accent2"/>
          </a:solidFill>
        </p:spPr>
        <p:txBody>
          <a:bodyPr lIns="180000" rIns="72000" anchor="ctr" anchorCtr="0"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dirty="0"/>
              <a:t>Click to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subtitle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13" name="Marcador de posición de imagen 3">
            <a:extLst>
              <a:ext uri="{FF2B5EF4-FFF2-40B4-BE49-F238E27FC236}">
                <a16:creationId xmlns:a16="http://schemas.microsoft.com/office/drawing/2014/main" id="{DD9210E1-4ED5-B64E-A612-E3E174EC8D5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864460" y="4140564"/>
            <a:ext cx="720000" cy="540000"/>
          </a:xfrm>
          <a:blipFill>
            <a:blip r:embed="rId4"/>
            <a:stretch>
              <a:fillRect/>
            </a:stretch>
          </a:blipFill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14" name="Marcador de posición de imagen 3">
            <a:extLst>
              <a:ext uri="{FF2B5EF4-FFF2-40B4-BE49-F238E27FC236}">
                <a16:creationId xmlns:a16="http://schemas.microsoft.com/office/drawing/2014/main" id="{676FD2C5-BD81-C044-AA90-DFF505BE1A1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81045" y="4140564"/>
            <a:ext cx="720000" cy="540000"/>
          </a:xfrm>
          <a:noFill/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15" name="Marcador de posición de imagen 3">
            <a:extLst>
              <a:ext uri="{FF2B5EF4-FFF2-40B4-BE49-F238E27FC236}">
                <a16:creationId xmlns:a16="http://schemas.microsoft.com/office/drawing/2014/main" id="{20264C15-A361-2344-991B-C136CF31695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7630" y="4140564"/>
            <a:ext cx="720000" cy="540000"/>
          </a:xfrm>
          <a:noFill/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16" name="Marcador de posición de imagen 3">
            <a:extLst>
              <a:ext uri="{FF2B5EF4-FFF2-40B4-BE49-F238E27FC236}">
                <a16:creationId xmlns:a16="http://schemas.microsoft.com/office/drawing/2014/main" id="{4AC7B822-F436-8340-91F4-ACC88D5C6D0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314217" y="4140564"/>
            <a:ext cx="720000" cy="540000"/>
          </a:xfrm>
          <a:noFill/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17" name="Marcador de posición de imagen 3">
            <a:extLst>
              <a:ext uri="{FF2B5EF4-FFF2-40B4-BE49-F238E27FC236}">
                <a16:creationId xmlns:a16="http://schemas.microsoft.com/office/drawing/2014/main" id="{165CFECC-70E7-8242-8EC5-32D2A0F8FF7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057113" y="4140564"/>
            <a:ext cx="720000" cy="540000"/>
          </a:xfrm>
          <a:blipFill>
            <a:blip r:embed="rId5"/>
            <a:stretch>
              <a:fillRect/>
            </a:stretch>
          </a:blipFill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</p:spTree>
    <p:extLst>
      <p:ext uri="{BB962C8B-B14F-4D97-AF65-F5344CB8AC3E}">
        <p14:creationId xmlns:p14="http://schemas.microsoft.com/office/powerpoint/2010/main" val="2167237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Estonia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827" y="4050823"/>
            <a:ext cx="1560663" cy="602865"/>
          </a:xfrm>
          <a:prstGeom prst="rect">
            <a:avLst/>
          </a:prstGeom>
        </p:spPr>
      </p:pic>
      <p:sp>
        <p:nvSpPr>
          <p:cNvPr id="8" name="Kuvan paikkamerkki 4">
            <a:extLst>
              <a:ext uri="{FF2B5EF4-FFF2-40B4-BE49-F238E27FC236}">
                <a16:creationId xmlns:a16="http://schemas.microsoft.com/office/drawing/2014/main" id="{70366B07-FACB-1841-9218-F16DBFB3FFA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9144000" cy="2743201"/>
          </a:xfrm>
          <a:blipFill>
            <a:blip r:embed="rId3"/>
            <a:srcRect/>
            <a:stretch>
              <a:fillRect t="-9000" b="-9000"/>
            </a:stretch>
          </a:blipFill>
        </p:spPr>
        <p:txBody>
          <a:bodyPr/>
          <a:lstStyle/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574C319B-36C6-8349-822C-62A5FE83803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-1" y="1391217"/>
            <a:ext cx="6042991" cy="1799243"/>
          </a:xfrm>
          <a:solidFill>
            <a:schemeClr val="bg1"/>
          </a:solidFill>
        </p:spPr>
        <p:txBody>
          <a:bodyPr lIns="720000" anchor="ctr" anchorCtr="0">
            <a:normAutofit/>
          </a:bodyPr>
          <a:lstStyle>
            <a:lvl1pPr>
              <a:lnSpc>
                <a:spcPts val="3800"/>
              </a:lnSpc>
              <a:defRPr sz="3500"/>
            </a:lvl1pPr>
          </a:lstStyle>
          <a:p>
            <a:r>
              <a:rPr lang="fi-FI" dirty="0"/>
              <a:t>Click to edit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D88AED8-9349-C44C-AA80-47C23E52038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047460" y="3190460"/>
            <a:ext cx="3995530" cy="795130"/>
          </a:xfrm>
          <a:solidFill>
            <a:schemeClr val="accent2"/>
          </a:solidFill>
        </p:spPr>
        <p:txBody>
          <a:bodyPr lIns="180000" rIns="72000" anchor="ctr" anchorCtr="0"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dirty="0"/>
              <a:t>Click to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subtitle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14" name="Marcador de posición de imagen 3">
            <a:extLst>
              <a:ext uri="{FF2B5EF4-FFF2-40B4-BE49-F238E27FC236}">
                <a16:creationId xmlns:a16="http://schemas.microsoft.com/office/drawing/2014/main" id="{89B6C927-99CD-9A48-B37A-07082150D2FC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864460" y="4140564"/>
            <a:ext cx="720000" cy="540000"/>
          </a:xfrm>
          <a:blipFill>
            <a:blip r:embed="rId4"/>
            <a:stretch>
              <a:fillRect/>
            </a:stretch>
          </a:blipFill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15" name="Marcador de posición de imagen 3">
            <a:extLst>
              <a:ext uri="{FF2B5EF4-FFF2-40B4-BE49-F238E27FC236}">
                <a16:creationId xmlns:a16="http://schemas.microsoft.com/office/drawing/2014/main" id="{12E226D7-B866-D34F-B43E-EC634690CD6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81045" y="4140564"/>
            <a:ext cx="720000" cy="540000"/>
          </a:xfrm>
          <a:blipFill>
            <a:blip r:embed="rId5"/>
            <a:stretch>
              <a:fillRect/>
            </a:stretch>
          </a:blipFill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16" name="Marcador de posición de imagen 3">
            <a:extLst>
              <a:ext uri="{FF2B5EF4-FFF2-40B4-BE49-F238E27FC236}">
                <a16:creationId xmlns:a16="http://schemas.microsoft.com/office/drawing/2014/main" id="{609182C5-4BBC-4D41-B820-944A342C78B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7630" y="4140564"/>
            <a:ext cx="720000" cy="540000"/>
          </a:xfrm>
          <a:noFill/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17" name="Marcador de posición de imagen 3">
            <a:extLst>
              <a:ext uri="{FF2B5EF4-FFF2-40B4-BE49-F238E27FC236}">
                <a16:creationId xmlns:a16="http://schemas.microsoft.com/office/drawing/2014/main" id="{88AFEA0F-F46A-FF48-ACF9-A4764042CA0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314217" y="4140564"/>
            <a:ext cx="720000" cy="540000"/>
          </a:xfrm>
          <a:noFill/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  <p:sp>
        <p:nvSpPr>
          <p:cNvPr id="18" name="Marcador de posición de imagen 3">
            <a:extLst>
              <a:ext uri="{FF2B5EF4-FFF2-40B4-BE49-F238E27FC236}">
                <a16:creationId xmlns:a16="http://schemas.microsoft.com/office/drawing/2014/main" id="{7AD13193-24E7-564E-88A6-71BC30C5A44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057113" y="4140564"/>
            <a:ext cx="720000" cy="540000"/>
          </a:xfrm>
          <a:blipFill>
            <a:blip r:embed="rId6"/>
            <a:stretch>
              <a:fillRect/>
            </a:stretch>
          </a:blipFill>
        </p:spPr>
        <p:txBody>
          <a:bodyPr anchor="ctr" anchorCtr="1"/>
          <a:lstStyle/>
          <a:p>
            <a:r>
              <a:rPr lang="fi-FI"/>
              <a:t>Lisää kuva napsauttamalla kuvaketta</a:t>
            </a:r>
            <a:endParaRPr lang="es-FI"/>
          </a:p>
        </p:txBody>
      </p:sp>
    </p:spTree>
    <p:extLst>
      <p:ext uri="{BB962C8B-B14F-4D97-AF65-F5344CB8AC3E}">
        <p14:creationId xmlns:p14="http://schemas.microsoft.com/office/powerpoint/2010/main" val="2731977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ts val="2200"/>
              </a:lnSpc>
              <a:defRPr sz="1600"/>
            </a:lvl1pPr>
            <a:lvl2pPr>
              <a:lnSpc>
                <a:spcPts val="2200"/>
              </a:lnSpc>
              <a:defRPr sz="1600"/>
            </a:lvl2pPr>
            <a:lvl3pPr>
              <a:lnSpc>
                <a:spcPts val="2200"/>
              </a:lnSpc>
              <a:defRPr sz="1600"/>
            </a:lvl3pPr>
            <a:lvl4pPr>
              <a:lnSpc>
                <a:spcPts val="2200"/>
              </a:lnSpc>
              <a:defRPr sz="1600"/>
            </a:lvl4pPr>
            <a:lvl5pPr>
              <a:lnSpc>
                <a:spcPts val="2200"/>
              </a:lnSpc>
              <a:defRPr sz="16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pic>
        <p:nvPicPr>
          <p:cNvPr id="11" name="Picture 10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043" y="4582067"/>
            <a:ext cx="967447" cy="373713"/>
          </a:xfrm>
          <a:prstGeom prst="rect">
            <a:avLst/>
          </a:prstGeom>
        </p:spPr>
      </p:pic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6F476D5-15EE-5C4C-89DD-C01A0A965B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Etunimi Sukunimi  /  Esityksen aihe</a:t>
            </a:r>
            <a:endParaRPr lang="en-U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A3DCCD4-CC41-B64A-882E-ED7DEC6583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C89F31-9CC3-F94A-A432-F30C056B460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D005EFF-C0E8-2A49-A5F9-C895A9F972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45624" y="4618394"/>
            <a:ext cx="861646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s-FI" sz="1000" kern="1200" smtClean="0">
                <a:solidFill>
                  <a:schemeClr val="tx1">
                    <a:tint val="75000"/>
                  </a:schemeClr>
                </a:solidFill>
                <a:latin typeface="Trebuchet MS"/>
                <a:ea typeface="+mn-ea"/>
                <a:cs typeface="+mn-cs"/>
              </a:defRPr>
            </a:lvl1pPr>
          </a:lstStyle>
          <a:p>
            <a:fld id="{B2F33193-BAF5-684C-BF9D-CCE5F3273DEC}" type="datetime3">
              <a:rPr lang="es-ES_tradnl" smtClean="0"/>
              <a:t>12.09.25</a:t>
            </a:fld>
            <a:endParaRPr lang="es-FI" dirty="0"/>
          </a:p>
        </p:txBody>
      </p:sp>
    </p:spTree>
    <p:extLst>
      <p:ext uri="{BB962C8B-B14F-4D97-AF65-F5344CB8AC3E}">
        <p14:creationId xmlns:p14="http://schemas.microsoft.com/office/powerpoint/2010/main" val="2631751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3930869" cy="3158719"/>
          </a:xfrm>
        </p:spPr>
        <p:txBody>
          <a:bodyPr>
            <a:normAutofit/>
          </a:bodyPr>
          <a:lstStyle>
            <a:lvl1pPr>
              <a:lnSpc>
                <a:spcPts val="2200"/>
              </a:lnSpc>
              <a:defRPr sz="1600"/>
            </a:lvl1pPr>
            <a:lvl2pPr>
              <a:lnSpc>
                <a:spcPts val="2200"/>
              </a:lnSpc>
              <a:defRPr sz="1600"/>
            </a:lvl2pPr>
            <a:lvl3pPr>
              <a:lnSpc>
                <a:spcPts val="2200"/>
              </a:lnSpc>
              <a:defRPr sz="1600"/>
            </a:lvl3pPr>
            <a:lvl4pPr>
              <a:lnSpc>
                <a:spcPts val="2200"/>
              </a:lnSpc>
              <a:defRPr sz="1600"/>
            </a:lvl4pPr>
            <a:lvl5pPr>
              <a:lnSpc>
                <a:spcPts val="2200"/>
              </a:lnSpc>
              <a:defRPr sz="16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pic>
        <p:nvPicPr>
          <p:cNvPr id="11" name="Picture 10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043" y="4582067"/>
            <a:ext cx="967447" cy="373713"/>
          </a:xfrm>
          <a:prstGeom prst="rect">
            <a:avLst/>
          </a:prstGeom>
        </p:spPr>
      </p:pic>
      <p:sp>
        <p:nvSpPr>
          <p:cNvPr id="5" name="Kuvan paikkamerkki 4"/>
          <p:cNvSpPr>
            <a:spLocks noGrp="1"/>
          </p:cNvSpPr>
          <p:nvPr>
            <p:ph type="pic" sz="quarter" idx="10"/>
          </p:nvPr>
        </p:nvSpPr>
        <p:spPr>
          <a:xfrm>
            <a:off x="4629150" y="1200150"/>
            <a:ext cx="4057650" cy="3159125"/>
          </a:xfrm>
          <a:solidFill>
            <a:schemeClr val="accent4"/>
          </a:solidFill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AD72FCD-0999-0940-A662-6AB85B3F4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Etunimi Sukunimi  /  Esityksen aihe</a:t>
            </a:r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E9BF59-59F8-D143-970F-5526FBB41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9F31-9CC3-F94A-A432-F30C056B460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Marcador de fecha 6">
            <a:extLst>
              <a:ext uri="{FF2B5EF4-FFF2-40B4-BE49-F238E27FC236}">
                <a16:creationId xmlns:a16="http://schemas.microsoft.com/office/drawing/2014/main" id="{16915BD3-539A-0F47-A2B8-8FA0007AD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45624" y="4618394"/>
            <a:ext cx="861646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s-FI" sz="1000" kern="1200" smtClean="0">
                <a:solidFill>
                  <a:schemeClr val="tx1">
                    <a:tint val="75000"/>
                  </a:schemeClr>
                </a:solidFill>
                <a:latin typeface="Trebuchet MS"/>
                <a:ea typeface="+mn-ea"/>
                <a:cs typeface="+mn-cs"/>
              </a:defRPr>
            </a:lvl1pPr>
          </a:lstStyle>
          <a:p>
            <a:fld id="{793872B8-308D-9B45-8D0B-A404B7D50136}" type="datetime3">
              <a:rPr lang="es-ES_tradnl" smtClean="0"/>
              <a:t>12.09.25</a:t>
            </a:fld>
            <a:endParaRPr lang="es-FI" dirty="0"/>
          </a:p>
        </p:txBody>
      </p:sp>
    </p:spTree>
    <p:extLst>
      <p:ext uri="{BB962C8B-B14F-4D97-AF65-F5344CB8AC3E}">
        <p14:creationId xmlns:p14="http://schemas.microsoft.com/office/powerpoint/2010/main" val="285265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content and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3930869" cy="3158719"/>
          </a:xfrm>
        </p:spPr>
        <p:txBody>
          <a:bodyPr>
            <a:normAutofit/>
          </a:bodyPr>
          <a:lstStyle>
            <a:lvl1pPr>
              <a:lnSpc>
                <a:spcPts val="2200"/>
              </a:lnSpc>
              <a:defRPr sz="1600"/>
            </a:lvl1pPr>
            <a:lvl2pPr>
              <a:lnSpc>
                <a:spcPts val="2200"/>
              </a:lnSpc>
              <a:defRPr sz="1600"/>
            </a:lvl2pPr>
            <a:lvl3pPr>
              <a:lnSpc>
                <a:spcPts val="2200"/>
              </a:lnSpc>
              <a:defRPr sz="1600"/>
            </a:lvl3pPr>
            <a:lvl4pPr>
              <a:lnSpc>
                <a:spcPts val="2200"/>
              </a:lnSpc>
              <a:defRPr sz="1600"/>
            </a:lvl4pPr>
            <a:lvl5pPr>
              <a:lnSpc>
                <a:spcPts val="2200"/>
              </a:lnSpc>
              <a:defRPr sz="16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pic>
        <p:nvPicPr>
          <p:cNvPr id="11" name="Picture 10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043" y="4582067"/>
            <a:ext cx="967447" cy="373713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7DD2379-D1B9-0749-BFE3-EC060A0600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752242" y="1200151"/>
            <a:ext cx="3930869" cy="3158719"/>
          </a:xfrm>
        </p:spPr>
        <p:txBody>
          <a:bodyPr>
            <a:normAutofit/>
          </a:bodyPr>
          <a:lstStyle>
            <a:lvl1pPr>
              <a:lnSpc>
                <a:spcPts val="2200"/>
              </a:lnSpc>
              <a:defRPr sz="1600"/>
            </a:lvl1pPr>
            <a:lvl2pPr>
              <a:lnSpc>
                <a:spcPts val="2200"/>
              </a:lnSpc>
              <a:defRPr sz="1600"/>
            </a:lvl2pPr>
            <a:lvl3pPr>
              <a:lnSpc>
                <a:spcPts val="2200"/>
              </a:lnSpc>
              <a:defRPr sz="1600"/>
            </a:lvl3pPr>
            <a:lvl4pPr>
              <a:lnSpc>
                <a:spcPts val="2200"/>
              </a:lnSpc>
              <a:defRPr sz="1600"/>
            </a:lvl4pPr>
            <a:lvl5pPr>
              <a:lnSpc>
                <a:spcPts val="2200"/>
              </a:lnSpc>
              <a:defRPr sz="16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2125086-D2AF-444F-BDDE-7A73FCF16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Etunimi Sukunimi  /  Esityksen aihe</a:t>
            </a:r>
            <a:endParaRPr lang="en-U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7510897-F80A-F047-9F74-3B3CE0AA9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9F31-9CC3-F94A-A432-F30C056B460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Marcador de fecha 6">
            <a:extLst>
              <a:ext uri="{FF2B5EF4-FFF2-40B4-BE49-F238E27FC236}">
                <a16:creationId xmlns:a16="http://schemas.microsoft.com/office/drawing/2014/main" id="{FDAA953F-F74C-2D4B-AC47-1857EE92C9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45624" y="4618394"/>
            <a:ext cx="861646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s-FI" sz="1000" kern="1200" smtClean="0">
                <a:solidFill>
                  <a:schemeClr val="tx1">
                    <a:tint val="75000"/>
                  </a:schemeClr>
                </a:solidFill>
                <a:latin typeface="Trebuchet MS"/>
                <a:ea typeface="+mn-ea"/>
                <a:cs typeface="+mn-cs"/>
              </a:defRPr>
            </a:lvl1pPr>
          </a:lstStyle>
          <a:p>
            <a:fld id="{6E563BAC-750B-434C-869D-0C0510FE2925}" type="datetime3">
              <a:rPr lang="es-ES_tradnl" smtClean="0"/>
              <a:t>12.09.25</a:t>
            </a:fld>
            <a:endParaRPr lang="es-FI" dirty="0"/>
          </a:p>
        </p:txBody>
      </p:sp>
    </p:spTree>
    <p:extLst>
      <p:ext uri="{BB962C8B-B14F-4D97-AF65-F5344CB8AC3E}">
        <p14:creationId xmlns:p14="http://schemas.microsoft.com/office/powerpoint/2010/main" val="483773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, content and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89503"/>
            <a:ext cx="8225911" cy="772948"/>
          </a:xfrm>
        </p:spPr>
        <p:txBody>
          <a:bodyPr numCol="2" spcCol="360000">
            <a:normAutofit/>
          </a:bodyPr>
          <a:lstStyle>
            <a:lvl1pPr>
              <a:defRPr sz="2000" baseline="0"/>
            </a:lvl1pPr>
          </a:lstStyle>
          <a:p>
            <a:r>
              <a:rPr lang="fi-FI" dirty="0" err="1"/>
              <a:t>Click</a:t>
            </a:r>
            <a:r>
              <a:rPr lang="fi-FI" dirty="0"/>
              <a:t> to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br>
              <a:rPr lang="fi-FI" dirty="0"/>
            </a:br>
            <a:r>
              <a:rPr lang="fi-FI" dirty="0" err="1"/>
              <a:t>Click</a:t>
            </a:r>
            <a:r>
              <a:rPr lang="fi-FI" dirty="0"/>
              <a:t> to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200151"/>
            <a:ext cx="3930869" cy="3158719"/>
          </a:xfrm>
        </p:spPr>
        <p:txBody>
          <a:bodyPr>
            <a:normAutofit/>
          </a:bodyPr>
          <a:lstStyle>
            <a:lvl1pPr>
              <a:lnSpc>
                <a:spcPts val="2200"/>
              </a:lnSpc>
              <a:defRPr sz="1600"/>
            </a:lvl1pPr>
            <a:lvl2pPr>
              <a:lnSpc>
                <a:spcPts val="2200"/>
              </a:lnSpc>
              <a:defRPr sz="1600"/>
            </a:lvl2pPr>
            <a:lvl3pPr>
              <a:lnSpc>
                <a:spcPts val="2200"/>
              </a:lnSpc>
              <a:defRPr sz="1600"/>
            </a:lvl3pPr>
            <a:lvl4pPr>
              <a:lnSpc>
                <a:spcPts val="2200"/>
              </a:lnSpc>
              <a:defRPr sz="1600"/>
            </a:lvl4pPr>
            <a:lvl5pPr>
              <a:lnSpc>
                <a:spcPts val="2200"/>
              </a:lnSpc>
              <a:defRPr sz="1600"/>
            </a:lvl5pPr>
          </a:lstStyle>
          <a:p>
            <a:pPr lvl="0"/>
            <a:r>
              <a:rPr lang="fi-FI" dirty="0" err="1"/>
              <a:t>Click</a:t>
            </a:r>
            <a:r>
              <a:rPr lang="fi-FI" dirty="0"/>
              <a:t> to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text</a:t>
            </a:r>
            <a:r>
              <a:rPr lang="fi-FI" dirty="0"/>
              <a:t> </a:t>
            </a:r>
            <a:r>
              <a:rPr lang="fi-FI" dirty="0" err="1"/>
              <a:t>styles</a:t>
            </a:r>
            <a:endParaRPr lang="fi-FI" dirty="0"/>
          </a:p>
          <a:p>
            <a:pPr lvl="1"/>
            <a:r>
              <a:rPr lang="fi-FI" dirty="0"/>
              <a:t>Second </a:t>
            </a:r>
            <a:r>
              <a:rPr lang="fi-FI" dirty="0" err="1"/>
              <a:t>level</a:t>
            </a:r>
            <a:endParaRPr lang="fi-FI" dirty="0"/>
          </a:p>
          <a:p>
            <a:pPr lvl="2"/>
            <a:r>
              <a:rPr lang="fi-FI" dirty="0"/>
              <a:t>Third </a:t>
            </a:r>
            <a:r>
              <a:rPr lang="fi-FI" dirty="0" err="1"/>
              <a:t>level</a:t>
            </a:r>
            <a:endParaRPr lang="fi-FI" dirty="0"/>
          </a:p>
          <a:p>
            <a:pPr lvl="3"/>
            <a:r>
              <a:rPr lang="fi-FI" dirty="0" err="1"/>
              <a:t>Fourth</a:t>
            </a:r>
            <a:r>
              <a:rPr lang="fi-FI" dirty="0"/>
              <a:t> </a:t>
            </a:r>
            <a:r>
              <a:rPr lang="fi-FI" dirty="0" err="1"/>
              <a:t>level</a:t>
            </a:r>
            <a:endParaRPr lang="fi-FI" dirty="0"/>
          </a:p>
          <a:p>
            <a:pPr lvl="4"/>
            <a:r>
              <a:rPr lang="fi-FI" dirty="0" err="1"/>
              <a:t>Fifth</a:t>
            </a:r>
            <a:r>
              <a:rPr lang="fi-FI" dirty="0"/>
              <a:t> </a:t>
            </a:r>
            <a:r>
              <a:rPr lang="fi-FI" dirty="0" err="1"/>
              <a:t>level</a:t>
            </a:r>
            <a:endParaRPr lang="en-US" dirty="0"/>
          </a:p>
        </p:txBody>
      </p:sp>
      <p:pic>
        <p:nvPicPr>
          <p:cNvPr id="11" name="Picture 10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043" y="4582067"/>
            <a:ext cx="967447" cy="373713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7DD2379-D1B9-0749-BFE3-EC060A0600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752242" y="1200151"/>
            <a:ext cx="3930869" cy="3158719"/>
          </a:xfrm>
        </p:spPr>
        <p:txBody>
          <a:bodyPr>
            <a:normAutofit/>
          </a:bodyPr>
          <a:lstStyle>
            <a:lvl1pPr>
              <a:lnSpc>
                <a:spcPts val="2200"/>
              </a:lnSpc>
              <a:defRPr sz="1600"/>
            </a:lvl1pPr>
            <a:lvl2pPr>
              <a:lnSpc>
                <a:spcPts val="2200"/>
              </a:lnSpc>
              <a:defRPr sz="1600"/>
            </a:lvl2pPr>
            <a:lvl3pPr>
              <a:lnSpc>
                <a:spcPts val="2200"/>
              </a:lnSpc>
              <a:defRPr sz="1600"/>
            </a:lvl3pPr>
            <a:lvl4pPr>
              <a:lnSpc>
                <a:spcPts val="2200"/>
              </a:lnSpc>
              <a:defRPr sz="1600"/>
            </a:lvl4pPr>
            <a:lvl5pPr>
              <a:lnSpc>
                <a:spcPts val="2200"/>
              </a:lnSpc>
              <a:defRPr sz="16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B289D8D-9A5D-5845-BCB8-643A16921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Etunimi Sukunimi  /  Esityksen aihe</a:t>
            </a:r>
            <a:endParaRPr lang="en-US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55D5EE2-369C-024C-8E82-CD547739F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9F31-9CC3-F94A-A432-F30C056B460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Marcador de fecha 6">
            <a:extLst>
              <a:ext uri="{FF2B5EF4-FFF2-40B4-BE49-F238E27FC236}">
                <a16:creationId xmlns:a16="http://schemas.microsoft.com/office/drawing/2014/main" id="{514DB314-B437-A94B-9D10-29659FC650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45624" y="4618394"/>
            <a:ext cx="861646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s-FI" sz="1000" kern="1200" smtClean="0">
                <a:solidFill>
                  <a:schemeClr val="tx1">
                    <a:tint val="75000"/>
                  </a:schemeClr>
                </a:solidFill>
                <a:latin typeface="Trebuchet MS"/>
                <a:ea typeface="+mn-ea"/>
                <a:cs typeface="+mn-cs"/>
              </a:defRPr>
            </a:lvl1pPr>
          </a:lstStyle>
          <a:p>
            <a:fld id="{EFED8B6D-6C28-9A4F-A1B3-B29480316EB5}" type="datetime3">
              <a:rPr lang="es-ES_tradnl" smtClean="0"/>
              <a:t>12.09.25</a:t>
            </a:fld>
            <a:endParaRPr lang="es-FI" dirty="0"/>
          </a:p>
        </p:txBody>
      </p:sp>
    </p:spTree>
    <p:extLst>
      <p:ext uri="{BB962C8B-B14F-4D97-AF65-F5344CB8AC3E}">
        <p14:creationId xmlns:p14="http://schemas.microsoft.com/office/powerpoint/2010/main" val="3639336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5954110" cy="3158719"/>
          </a:xfrm>
        </p:spPr>
        <p:txBody>
          <a:bodyPr>
            <a:normAutofit/>
          </a:bodyPr>
          <a:lstStyle>
            <a:lvl1pPr>
              <a:lnSpc>
                <a:spcPts val="2200"/>
              </a:lnSpc>
              <a:defRPr sz="1600"/>
            </a:lvl1pPr>
            <a:lvl2pPr>
              <a:lnSpc>
                <a:spcPts val="2200"/>
              </a:lnSpc>
              <a:defRPr sz="1600"/>
            </a:lvl2pPr>
            <a:lvl3pPr>
              <a:lnSpc>
                <a:spcPts val="2200"/>
              </a:lnSpc>
              <a:defRPr sz="1600"/>
            </a:lvl3pPr>
            <a:lvl4pPr>
              <a:lnSpc>
                <a:spcPts val="2200"/>
              </a:lnSpc>
              <a:defRPr sz="1600"/>
            </a:lvl4pPr>
            <a:lvl5pPr>
              <a:lnSpc>
                <a:spcPts val="2200"/>
              </a:lnSpc>
              <a:defRPr sz="16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pic>
        <p:nvPicPr>
          <p:cNvPr id="11" name="Picture 10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9043" y="4582067"/>
            <a:ext cx="967447" cy="373713"/>
          </a:xfrm>
          <a:prstGeom prst="rect">
            <a:avLst/>
          </a:prstGeom>
        </p:spPr>
      </p:pic>
      <p:sp>
        <p:nvSpPr>
          <p:cNvPr id="5" name="Kuvan paikkamerkki 4"/>
          <p:cNvSpPr>
            <a:spLocks noGrp="1"/>
          </p:cNvSpPr>
          <p:nvPr>
            <p:ph type="pic" sz="quarter" idx="10"/>
          </p:nvPr>
        </p:nvSpPr>
        <p:spPr>
          <a:xfrm>
            <a:off x="6668814" y="1200150"/>
            <a:ext cx="2017985" cy="3159125"/>
          </a:xfrm>
          <a:solidFill>
            <a:schemeClr val="accent4"/>
          </a:solidFill>
        </p:spPr>
        <p:txBody>
          <a:bodyPr/>
          <a:lstStyle/>
          <a:p>
            <a:r>
              <a:rPr lang="fi-FI"/>
              <a:t>Lisää kuva napsauttamalla kuvaketta</a:t>
            </a: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B85C7491-FF1C-D242-8732-F5D8D257F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Etunimi Sukunimi  /  Esityksen aihe</a:t>
            </a:r>
            <a:endParaRPr lang="en-U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8D2199-519A-3448-B9B3-57D579E06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89F31-9CC3-F94A-A432-F30C056B460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Marcador de fecha 6">
            <a:extLst>
              <a:ext uri="{FF2B5EF4-FFF2-40B4-BE49-F238E27FC236}">
                <a16:creationId xmlns:a16="http://schemas.microsoft.com/office/drawing/2014/main" id="{6FFCE00E-E6A1-C54C-8B3D-FB295F04E1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45624" y="4618394"/>
            <a:ext cx="861646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s-FI" sz="1000" kern="1200" smtClean="0">
                <a:solidFill>
                  <a:schemeClr val="tx1">
                    <a:tint val="75000"/>
                  </a:schemeClr>
                </a:solidFill>
                <a:latin typeface="Trebuchet MS"/>
                <a:ea typeface="+mn-ea"/>
                <a:cs typeface="+mn-cs"/>
              </a:defRPr>
            </a:lvl1pPr>
          </a:lstStyle>
          <a:p>
            <a:fld id="{64CDC4AA-0E27-5940-B495-9D22C3D3A5E9}" type="datetime3">
              <a:rPr lang="es-ES_tradnl" smtClean="0"/>
              <a:t>12.09.25</a:t>
            </a:fld>
            <a:endParaRPr lang="es-FI" dirty="0"/>
          </a:p>
        </p:txBody>
      </p:sp>
    </p:spTree>
    <p:extLst>
      <p:ext uri="{BB962C8B-B14F-4D97-AF65-F5344CB8AC3E}">
        <p14:creationId xmlns:p14="http://schemas.microsoft.com/office/powerpoint/2010/main" val="863016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_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762"/>
            <a:ext cx="9141291" cy="51419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96756"/>
            <a:ext cx="5522491" cy="7077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3061763"/>
            <a:ext cx="2466499" cy="1746883"/>
          </a:xfrm>
        </p:spPr>
        <p:txBody>
          <a:bodyPr/>
          <a:lstStyle>
            <a:lvl1pPr marL="285750" indent="-285750">
              <a:buClr>
                <a:schemeClr val="bg1"/>
              </a:buClr>
              <a:buFont typeface="Arial"/>
              <a:buChar char="•"/>
              <a:defRPr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List item 1</a:t>
            </a:r>
          </a:p>
          <a:p>
            <a:pPr lvl="0"/>
            <a:r>
              <a:rPr lang="en-US" dirty="0"/>
              <a:t>List item 2</a:t>
            </a:r>
          </a:p>
          <a:p>
            <a:pPr lvl="0"/>
            <a:r>
              <a:rPr lang="en-US" dirty="0"/>
              <a:t>List item 3</a:t>
            </a:r>
          </a:p>
          <a:p>
            <a:pPr lvl="0"/>
            <a:r>
              <a:rPr lang="en-US" dirty="0"/>
              <a:t>List item 4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3203848" y="3061763"/>
            <a:ext cx="2466499" cy="1746883"/>
          </a:xfrm>
        </p:spPr>
        <p:txBody>
          <a:bodyPr/>
          <a:lstStyle>
            <a:lvl1pPr marL="285750" indent="-285750">
              <a:buClr>
                <a:schemeClr val="bg1"/>
              </a:buClr>
              <a:buFont typeface="Arial"/>
              <a:buChar char="•"/>
              <a:defRPr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List item 5</a:t>
            </a:r>
          </a:p>
          <a:p>
            <a:pPr lvl="0"/>
            <a:r>
              <a:rPr lang="en-US" dirty="0"/>
              <a:t>List item 6</a:t>
            </a:r>
          </a:p>
          <a:p>
            <a:pPr lvl="0"/>
            <a:r>
              <a:rPr lang="en-US" dirty="0"/>
              <a:t>List item 7</a:t>
            </a:r>
          </a:p>
          <a:p>
            <a:pPr lvl="0"/>
            <a:r>
              <a:rPr lang="en-US" dirty="0"/>
              <a:t>List item 8</a:t>
            </a:r>
          </a:p>
        </p:txBody>
      </p:sp>
    </p:spTree>
    <p:extLst>
      <p:ext uri="{BB962C8B-B14F-4D97-AF65-F5344CB8AC3E}">
        <p14:creationId xmlns:p14="http://schemas.microsoft.com/office/powerpoint/2010/main" val="36155885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827" y="4050823"/>
            <a:ext cx="1560663" cy="602865"/>
          </a:xfrm>
          <a:prstGeom prst="rect">
            <a:avLst/>
          </a:prstGeom>
        </p:spPr>
      </p:pic>
      <p:sp>
        <p:nvSpPr>
          <p:cNvPr id="8" name="Kuvan paikkamerkki 4">
            <a:extLst>
              <a:ext uri="{FF2B5EF4-FFF2-40B4-BE49-F238E27FC236}">
                <a16:creationId xmlns:a16="http://schemas.microsoft.com/office/drawing/2014/main" id="{EAE49715-0876-0C45-B609-EE8DE4D79D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9144000" cy="3260036"/>
          </a:xfrm>
          <a:blipFill>
            <a:blip r:embed="rId3"/>
            <a:srcRect/>
            <a:stretch>
              <a:fillRect l="-356" r="-356"/>
            </a:stretch>
          </a:blipFill>
        </p:spPr>
        <p:txBody>
          <a:bodyPr/>
          <a:lstStyle/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298C2586-F0C7-544E-A8EA-F4C8700D7ED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-1" y="2017383"/>
            <a:ext cx="6042991" cy="1799243"/>
          </a:xfrm>
          <a:solidFill>
            <a:schemeClr val="bg1"/>
          </a:solidFill>
        </p:spPr>
        <p:txBody>
          <a:bodyPr lIns="720000" anchor="ctr" anchorCtr="0">
            <a:normAutofit/>
          </a:bodyPr>
          <a:lstStyle>
            <a:lvl1pPr>
              <a:lnSpc>
                <a:spcPts val="3800"/>
              </a:lnSpc>
              <a:defRPr sz="3500"/>
            </a:lvl1pPr>
          </a:lstStyle>
          <a:p>
            <a:r>
              <a:rPr lang="fi-FI" dirty="0"/>
              <a:t>Click to edit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B435BF42-98CD-5842-8ABC-F488BCFF75C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047460" y="3816626"/>
            <a:ext cx="3995530" cy="795130"/>
          </a:xfrm>
          <a:solidFill>
            <a:schemeClr val="accent2"/>
          </a:solidFill>
        </p:spPr>
        <p:txBody>
          <a:bodyPr lIns="180000" rIns="72000" anchor="ctr" anchorCtr="0"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dirty="0"/>
              <a:t>Click to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subtitle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C1CDE886-5115-5846-BAE2-818345988A9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560243" y="454193"/>
            <a:ext cx="2106678" cy="2974394"/>
          </a:xfrm>
          <a:blipFill>
            <a:blip r:embed="rId4"/>
            <a:srcRect/>
            <a:stretch>
              <a:fillRect l="-3" t="-7" r="4463" b="18"/>
            </a:stretch>
          </a:blip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3598151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827" y="4050823"/>
            <a:ext cx="1560663" cy="602865"/>
          </a:xfrm>
          <a:prstGeom prst="rect">
            <a:avLst/>
          </a:prstGeom>
        </p:spPr>
      </p:pic>
      <p:sp>
        <p:nvSpPr>
          <p:cNvPr id="8" name="Kuvan paikkamerkki 4">
            <a:extLst>
              <a:ext uri="{FF2B5EF4-FFF2-40B4-BE49-F238E27FC236}">
                <a16:creationId xmlns:a16="http://schemas.microsoft.com/office/drawing/2014/main" id="{EAE49715-0876-0C45-B609-EE8DE4D79D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9144000" cy="3260036"/>
          </a:xfrm>
          <a:blipFill>
            <a:blip r:embed="rId3"/>
            <a:srcRect/>
            <a:stretch>
              <a:fillRect l="-356" r="-356"/>
            </a:stretch>
          </a:blipFill>
        </p:spPr>
        <p:txBody>
          <a:bodyPr/>
          <a:lstStyle/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10E9C45-F397-1E46-A91F-C4141868BC5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-1" y="2770520"/>
            <a:ext cx="9144000" cy="746358"/>
          </a:xfrm>
          <a:noFill/>
        </p:spPr>
        <p:txBody>
          <a:bodyPr lIns="720000" anchor="t" anchorCtr="0">
            <a:spAutoFit/>
          </a:bodyPr>
          <a:lstStyle>
            <a:lvl1pPr>
              <a:lnSpc>
                <a:spcPts val="3800"/>
              </a:lnSpc>
              <a:defRPr sz="7500" baseline="0">
                <a:latin typeface="Northwell" pitchFamily="2" charset="0"/>
              </a:defRPr>
            </a:lvl1pPr>
          </a:lstStyle>
          <a:p>
            <a:r>
              <a:rPr lang="fi-FI" dirty="0"/>
              <a:t>Click to edit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89934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827" y="4050823"/>
            <a:ext cx="1560663" cy="602865"/>
          </a:xfrm>
          <a:prstGeom prst="rect">
            <a:avLst/>
          </a:prstGeom>
        </p:spPr>
      </p:pic>
      <p:sp>
        <p:nvSpPr>
          <p:cNvPr id="8" name="Kuvan paikkamerkki 4">
            <a:extLst>
              <a:ext uri="{FF2B5EF4-FFF2-40B4-BE49-F238E27FC236}">
                <a16:creationId xmlns:a16="http://schemas.microsoft.com/office/drawing/2014/main" id="{3B548410-19A2-E041-9897-780184D9E91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9144000" cy="3260036"/>
          </a:xfrm>
          <a:blipFill>
            <a:blip r:embed="rId3"/>
            <a:srcRect/>
            <a:stretch>
              <a:fillRect l="-356" r="-356"/>
            </a:stretch>
          </a:blipFill>
        </p:spPr>
        <p:txBody>
          <a:bodyPr/>
          <a:lstStyle/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4C4A715-DAE3-194E-B15B-3421069F63B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-1" y="2017383"/>
            <a:ext cx="6042991" cy="1799243"/>
          </a:xfrm>
          <a:solidFill>
            <a:schemeClr val="bg1"/>
          </a:solidFill>
        </p:spPr>
        <p:txBody>
          <a:bodyPr lIns="720000" anchor="ctr" anchorCtr="0">
            <a:normAutofit/>
          </a:bodyPr>
          <a:lstStyle>
            <a:lvl1pPr>
              <a:lnSpc>
                <a:spcPts val="3800"/>
              </a:lnSpc>
              <a:defRPr sz="3500"/>
            </a:lvl1pPr>
          </a:lstStyle>
          <a:p>
            <a:r>
              <a:rPr lang="fi-FI" dirty="0"/>
              <a:t>Click to edit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F654442C-8D71-9249-88E1-6AC5252B63E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047460" y="3816626"/>
            <a:ext cx="3995530" cy="795130"/>
          </a:xfrm>
          <a:solidFill>
            <a:schemeClr val="accent2"/>
          </a:solidFill>
        </p:spPr>
        <p:txBody>
          <a:bodyPr lIns="180000" rIns="72000" anchor="ctr" anchorCtr="0"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dirty="0"/>
              <a:t>Click to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subtitle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11" name="Tekstin paikkamerkki 4">
            <a:extLst>
              <a:ext uri="{FF2B5EF4-FFF2-40B4-BE49-F238E27FC236}">
                <a16:creationId xmlns:a16="http://schemas.microsoft.com/office/drawing/2014/main" id="{3AA41F9E-491D-A644-99E3-935D22B0BF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11955" y="489812"/>
            <a:ext cx="2863802" cy="2938775"/>
          </a:xfrm>
          <a:blipFill>
            <a:blip r:embed="rId4"/>
            <a:srcRect/>
            <a:stretch>
              <a:fillRect l="3745" r="4061"/>
            </a:stretch>
          </a:blip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26032418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tria_logo_slogan_FI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827" y="4050823"/>
            <a:ext cx="1560663" cy="602865"/>
          </a:xfrm>
          <a:prstGeom prst="rect">
            <a:avLst/>
          </a:prstGeom>
        </p:spPr>
      </p:pic>
      <p:sp>
        <p:nvSpPr>
          <p:cNvPr id="8" name="Kuvan paikkamerkki 4">
            <a:extLst>
              <a:ext uri="{FF2B5EF4-FFF2-40B4-BE49-F238E27FC236}">
                <a16:creationId xmlns:a16="http://schemas.microsoft.com/office/drawing/2014/main" id="{108BF250-F557-DC4E-AEE2-8687145A72E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9144000" cy="3260036"/>
          </a:xfrm>
          <a:blipFill>
            <a:blip r:embed="rId3"/>
            <a:srcRect/>
            <a:stretch>
              <a:fillRect l="-356" r="-356"/>
            </a:stretch>
          </a:blipFill>
        </p:spPr>
        <p:txBody>
          <a:bodyPr/>
          <a:lstStyle/>
          <a:p>
            <a:r>
              <a:rPr lang="fi-FI"/>
              <a:t>Lisää kuva napsauttamalla kuvaketta</a:t>
            </a:r>
            <a:endParaRPr lang="fi-FI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98562C1-5408-284D-AB5E-B0F78D39AF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-1" y="2017383"/>
            <a:ext cx="6042991" cy="1799243"/>
          </a:xfrm>
          <a:solidFill>
            <a:schemeClr val="bg1"/>
          </a:solidFill>
        </p:spPr>
        <p:txBody>
          <a:bodyPr lIns="720000" anchor="ctr" anchorCtr="0">
            <a:normAutofit/>
          </a:bodyPr>
          <a:lstStyle>
            <a:lvl1pPr>
              <a:lnSpc>
                <a:spcPts val="3800"/>
              </a:lnSpc>
              <a:defRPr sz="3500"/>
            </a:lvl1pPr>
          </a:lstStyle>
          <a:p>
            <a:r>
              <a:rPr lang="fi-FI" dirty="0"/>
              <a:t>Click to edit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866358E-6518-E846-AF7C-074337B8BF5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047460" y="3816626"/>
            <a:ext cx="3995530" cy="795130"/>
          </a:xfrm>
          <a:solidFill>
            <a:schemeClr val="accent2"/>
          </a:solidFill>
        </p:spPr>
        <p:txBody>
          <a:bodyPr lIns="180000" rIns="72000" anchor="ctr" anchorCtr="0"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dirty="0"/>
              <a:t>Click to </a:t>
            </a:r>
            <a:r>
              <a:rPr lang="fi-FI" dirty="0" err="1"/>
              <a:t>edit</a:t>
            </a:r>
            <a:r>
              <a:rPr lang="fi-FI" dirty="0"/>
              <a:t> Master </a:t>
            </a:r>
            <a:r>
              <a:rPr lang="fi-FI" dirty="0" err="1"/>
              <a:t>subtitle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en-US" dirty="0"/>
          </a:p>
        </p:txBody>
      </p:sp>
      <p:sp>
        <p:nvSpPr>
          <p:cNvPr id="11" name="Tekstin paikkamerkki 4">
            <a:extLst>
              <a:ext uri="{FF2B5EF4-FFF2-40B4-BE49-F238E27FC236}">
                <a16:creationId xmlns:a16="http://schemas.microsoft.com/office/drawing/2014/main" id="{D111A15A-4E8B-6A4B-9BD3-151FE07ADC7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11955" y="489812"/>
            <a:ext cx="2863802" cy="2938775"/>
          </a:xfrm>
          <a:blipFill>
            <a:blip r:embed="rId4"/>
            <a:srcRect/>
            <a:stretch>
              <a:fillRect l="3745" r="4061"/>
            </a:stretch>
          </a:blip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fi-FI"/>
              <a:t>Muokkaa tekstin perustyylejä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12731519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petus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762"/>
            <a:ext cx="9141291" cy="514197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89F4622-73C2-9A4F-BDAF-EF809ACC65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778250" y="2209800"/>
            <a:ext cx="1587500" cy="723900"/>
          </a:xfrm>
          <a:prstGeom prst="rect">
            <a:avLst/>
          </a:prstGeom>
        </p:spPr>
      </p:pic>
      <p:sp>
        <p:nvSpPr>
          <p:cNvPr id="10" name="Sisällön paikkamerkki 2">
            <a:extLst>
              <a:ext uri="{FF2B5EF4-FFF2-40B4-BE49-F238E27FC236}">
                <a16:creationId xmlns:a16="http://schemas.microsoft.com/office/drawing/2014/main" id="{806FF0B0-C548-1848-98A7-CBE2A53B7E6D}"/>
              </a:ext>
            </a:extLst>
          </p:cNvPr>
          <p:cNvSpPr txBox="1">
            <a:spLocks/>
          </p:cNvSpPr>
          <p:nvPr userDrawn="1"/>
        </p:nvSpPr>
        <p:spPr>
          <a:xfrm>
            <a:off x="457200" y="4518723"/>
            <a:ext cx="8229600" cy="320024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 defTabSz="4572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Tx/>
              <a:buNone/>
              <a:defRPr sz="1400" kern="1200">
                <a:solidFill>
                  <a:schemeClr val="tx1"/>
                </a:solidFill>
                <a:latin typeface="Trebuchet MS"/>
                <a:ea typeface="+mn-ea"/>
                <a:cs typeface="+mn-cs"/>
              </a:defRPr>
            </a:lvl1pPr>
            <a:lvl2pPr marL="271463" indent="-271463" algn="l" defTabSz="4572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sz="1400" kern="1200">
                <a:solidFill>
                  <a:schemeClr val="tx1"/>
                </a:solidFill>
                <a:latin typeface="Trebuchet MS"/>
                <a:ea typeface="+mn-ea"/>
                <a:cs typeface="+mn-cs"/>
              </a:defRPr>
            </a:lvl2pPr>
            <a:lvl3pPr marL="536575" indent="-265113" algn="l" defTabSz="4572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sz="1400" kern="1200">
                <a:solidFill>
                  <a:schemeClr val="tx1"/>
                </a:solidFill>
                <a:latin typeface="Trebuchet MS"/>
                <a:ea typeface="+mn-ea"/>
                <a:cs typeface="+mn-cs"/>
              </a:defRPr>
            </a:lvl3pPr>
            <a:lvl4pPr marL="900113" indent="-271463" algn="l" defTabSz="4572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sz="1400" kern="1200">
                <a:solidFill>
                  <a:schemeClr val="tx1"/>
                </a:solidFill>
                <a:latin typeface="Trebuchet MS"/>
                <a:ea typeface="+mn-ea"/>
                <a:cs typeface="+mn-cs"/>
              </a:defRPr>
            </a:lvl4pPr>
            <a:lvl5pPr marL="1257300" indent="-271463" algn="l" defTabSz="4572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buFont typeface="Arial"/>
              <a:buChar char="•"/>
              <a:defRPr sz="1400" kern="1200">
                <a:solidFill>
                  <a:schemeClr val="tx1"/>
                </a:solidFill>
                <a:latin typeface="Trebuchet MS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i-FI" sz="1200" dirty="0" err="1">
                <a:solidFill>
                  <a:schemeClr val="bg1"/>
                </a:solidFill>
              </a:rPr>
              <a:t>www.atria.com</a:t>
            </a:r>
            <a:endParaRPr lang="fi-FI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1569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petus valko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101F59FE-ECBC-F944-80F0-B56933498A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778250" y="2209800"/>
            <a:ext cx="1587500" cy="7239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0483B48F-FBB5-274C-B05F-A3E3CCB309A7}"/>
              </a:ext>
            </a:extLst>
          </p:cNvPr>
          <p:cNvSpPr/>
          <p:nvPr userDrawn="1"/>
        </p:nvSpPr>
        <p:spPr>
          <a:xfrm>
            <a:off x="7734112" y="4513442"/>
            <a:ext cx="1013498" cy="46846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Sisällön paikkamerkki 2">
            <a:extLst>
              <a:ext uri="{FF2B5EF4-FFF2-40B4-BE49-F238E27FC236}">
                <a16:creationId xmlns:a16="http://schemas.microsoft.com/office/drawing/2014/main" id="{FE80A6DC-7F10-734C-A785-F2137032597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96390" y="4518025"/>
            <a:ext cx="8229600" cy="352425"/>
          </a:xfrm>
        </p:spPr>
        <p:txBody>
          <a:bodyPr>
            <a:spAutoFit/>
          </a:bodyPr>
          <a:lstStyle/>
          <a:p>
            <a:pPr lvl="0" algn="ctr"/>
            <a:r>
              <a:rPr lang="fi-FI" sz="1200"/>
              <a:t>Muokkaa tekstin perustyylejä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177812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7729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i-FI"/>
              <a:t>Muokkaa ots.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1587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07270" y="4621751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  <a:latin typeface="Trebuchet MS"/>
              </a:defRPr>
            </a:lvl1pPr>
          </a:lstStyle>
          <a:p>
            <a:r>
              <a:rPr lang="en-US" dirty="0" err="1"/>
              <a:t>Etunimi</a:t>
            </a:r>
            <a:r>
              <a:rPr lang="en-US" dirty="0"/>
              <a:t> </a:t>
            </a:r>
            <a:r>
              <a:rPr lang="en-US" dirty="0" err="1"/>
              <a:t>Sukunimi</a:t>
            </a:r>
            <a:r>
              <a:rPr lang="en-US" dirty="0"/>
              <a:t>  /  </a:t>
            </a:r>
            <a:r>
              <a:rPr lang="en-US" dirty="0" err="1"/>
              <a:t>Esityksen</a:t>
            </a:r>
            <a:r>
              <a:rPr lang="en-US" dirty="0"/>
              <a:t> </a:t>
            </a:r>
            <a:r>
              <a:rPr lang="en-US" dirty="0" err="1"/>
              <a:t>aihe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4621751"/>
            <a:ext cx="63422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  <a:latin typeface="Trebuchet MS"/>
              </a:defRPr>
            </a:lvl1pPr>
          </a:lstStyle>
          <a:p>
            <a:fld id="{A4C89F31-9CC3-F94A-A432-F30C056B460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06D08CC-24FE-204C-B66A-4AB6707E60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45624" y="4622790"/>
            <a:ext cx="861646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s-FI" sz="1000" kern="1200" smtClean="0">
                <a:solidFill>
                  <a:schemeClr val="tx1">
                    <a:tint val="75000"/>
                  </a:schemeClr>
                </a:solidFill>
                <a:latin typeface="Trebuchet MS"/>
                <a:ea typeface="+mn-ea"/>
                <a:cs typeface="+mn-cs"/>
              </a:defRPr>
            </a:lvl1pPr>
          </a:lstStyle>
          <a:p>
            <a:fld id="{B0F828B4-A50C-8D47-9DE6-718DF0053513}" type="datetime3">
              <a:rPr lang="es-ES_tradnl" smtClean="0"/>
              <a:t>12.09.25</a:t>
            </a:fld>
            <a:endParaRPr lang="es-FI" dirty="0"/>
          </a:p>
        </p:txBody>
      </p:sp>
    </p:spTree>
    <p:extLst>
      <p:ext uri="{BB962C8B-B14F-4D97-AF65-F5344CB8AC3E}">
        <p14:creationId xmlns:p14="http://schemas.microsoft.com/office/powerpoint/2010/main" val="1381955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0" r:id="rId2"/>
    <p:sldLayoutId id="2147483661" r:id="rId3"/>
    <p:sldLayoutId id="2147483662" r:id="rId4"/>
    <p:sldLayoutId id="2147483650" r:id="rId5"/>
    <p:sldLayoutId id="2147483658" r:id="rId6"/>
    <p:sldLayoutId id="2147483667" r:id="rId7"/>
    <p:sldLayoutId id="2147483668" r:id="rId8"/>
    <p:sldLayoutId id="2147483659" r:id="rId9"/>
    <p:sldLayoutId id="2147483665" r:id="rId10"/>
    <p:sldLayoutId id="2147483655" r:id="rId11"/>
    <p:sldLayoutId id="2147483664" r:id="rId12"/>
    <p:sldLayoutId id="2147483656" r:id="rId13"/>
    <p:sldLayoutId id="2147483657" r:id="rId14"/>
    <p:sldLayoutId id="2147483654" r:id="rId15"/>
    <p:sldLayoutId id="2147483666" r:id="rId16"/>
  </p:sldLayoutIdLst>
  <p:hf sldNum="0" hdr="0" ftr="0" dt="0"/>
  <p:txStyles>
    <p:titleStyle>
      <a:lvl1pPr algn="l" defTabSz="457200" rtl="0" eaLnBrk="1" latinLnBrk="0" hangingPunct="1">
        <a:lnSpc>
          <a:spcPts val="3000"/>
        </a:lnSpc>
        <a:spcBef>
          <a:spcPct val="0"/>
        </a:spcBef>
        <a:buNone/>
        <a:defRPr sz="2800" kern="1200">
          <a:solidFill>
            <a:schemeClr val="accent1"/>
          </a:solidFill>
          <a:latin typeface="Trebuchet MS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lnSpc>
          <a:spcPts val="2000"/>
        </a:lnSpc>
        <a:spcBef>
          <a:spcPts val="0"/>
        </a:spcBef>
        <a:spcAft>
          <a:spcPts val="600"/>
        </a:spcAft>
        <a:buFontTx/>
        <a:buNone/>
        <a:defRPr sz="1400" kern="1200">
          <a:solidFill>
            <a:schemeClr val="tx1"/>
          </a:solidFill>
          <a:latin typeface="Trebuchet MS"/>
          <a:ea typeface="+mn-ea"/>
          <a:cs typeface="+mn-cs"/>
        </a:defRPr>
      </a:lvl1pPr>
      <a:lvl2pPr marL="271463" indent="-271463" algn="l" defTabSz="457200" rtl="0" eaLnBrk="1" latinLnBrk="0" hangingPunct="1">
        <a:lnSpc>
          <a:spcPts val="2000"/>
        </a:lnSpc>
        <a:spcBef>
          <a:spcPts val="0"/>
        </a:spcBef>
        <a:spcAft>
          <a:spcPts val="600"/>
        </a:spcAft>
        <a:buClr>
          <a:schemeClr val="accent1"/>
        </a:buClr>
        <a:buFont typeface="Arial"/>
        <a:buChar char="•"/>
        <a:defRPr sz="1400" kern="1200">
          <a:solidFill>
            <a:schemeClr val="tx1"/>
          </a:solidFill>
          <a:latin typeface="Trebuchet MS"/>
          <a:ea typeface="+mn-ea"/>
          <a:cs typeface="+mn-cs"/>
        </a:defRPr>
      </a:lvl2pPr>
      <a:lvl3pPr marL="536575" indent="-265113" algn="l" defTabSz="457200" rtl="0" eaLnBrk="1" latinLnBrk="0" hangingPunct="1">
        <a:lnSpc>
          <a:spcPts val="2000"/>
        </a:lnSpc>
        <a:spcBef>
          <a:spcPts val="0"/>
        </a:spcBef>
        <a:spcAft>
          <a:spcPts val="600"/>
        </a:spcAft>
        <a:buClr>
          <a:schemeClr val="accent1"/>
        </a:buClr>
        <a:buFont typeface="Arial"/>
        <a:buChar char="•"/>
        <a:defRPr sz="1400" kern="1200">
          <a:solidFill>
            <a:schemeClr val="tx1"/>
          </a:solidFill>
          <a:latin typeface="Trebuchet MS"/>
          <a:ea typeface="+mn-ea"/>
          <a:cs typeface="+mn-cs"/>
        </a:defRPr>
      </a:lvl3pPr>
      <a:lvl4pPr marL="900113" indent="-271463" algn="l" defTabSz="457200" rtl="0" eaLnBrk="1" latinLnBrk="0" hangingPunct="1">
        <a:lnSpc>
          <a:spcPts val="2000"/>
        </a:lnSpc>
        <a:spcBef>
          <a:spcPts val="0"/>
        </a:spcBef>
        <a:spcAft>
          <a:spcPts val="600"/>
        </a:spcAft>
        <a:buClr>
          <a:schemeClr val="accent1"/>
        </a:buClr>
        <a:buFont typeface="Arial"/>
        <a:buChar char="•"/>
        <a:defRPr sz="1400" kern="1200">
          <a:solidFill>
            <a:schemeClr val="tx1"/>
          </a:solidFill>
          <a:latin typeface="Trebuchet MS"/>
          <a:ea typeface="+mn-ea"/>
          <a:cs typeface="+mn-cs"/>
        </a:defRPr>
      </a:lvl4pPr>
      <a:lvl5pPr marL="1257300" indent="-271463" algn="l" defTabSz="457200" rtl="0" eaLnBrk="1" latinLnBrk="0" hangingPunct="1">
        <a:lnSpc>
          <a:spcPts val="2000"/>
        </a:lnSpc>
        <a:spcBef>
          <a:spcPts val="0"/>
        </a:spcBef>
        <a:spcAft>
          <a:spcPts val="600"/>
        </a:spcAft>
        <a:buClr>
          <a:schemeClr val="accent1"/>
        </a:buClr>
        <a:buFont typeface="Arial"/>
        <a:buChar char="•"/>
        <a:defRPr sz="1400" kern="1200">
          <a:solidFill>
            <a:schemeClr val="tx1"/>
          </a:solidFill>
          <a:latin typeface="Trebuchet MS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van paikkamerkki 1">
            <a:extLst>
              <a:ext uri="{FF2B5EF4-FFF2-40B4-BE49-F238E27FC236}">
                <a16:creationId xmlns:a16="http://schemas.microsoft.com/office/drawing/2014/main" id="{25E2069B-9DD4-4B8E-52BA-D6305780273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Otsikko 2">
            <a:extLst>
              <a:ext uri="{FF2B5EF4-FFF2-40B4-BE49-F238E27FC236}">
                <a16:creationId xmlns:a16="http://schemas.microsoft.com/office/drawing/2014/main" id="{3BC8AB9C-C39D-21D7-6906-7F7C64EE6E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i-FI" sz="3200" noProof="0" dirty="0"/>
              <a:t>Atrian yhteisen ruokaketjun sanoitus – Hissipuhe-ehdotus</a:t>
            </a:r>
          </a:p>
        </p:txBody>
      </p:sp>
      <p:sp>
        <p:nvSpPr>
          <p:cNvPr id="4" name="Alaotsikko 3">
            <a:extLst>
              <a:ext uri="{FF2B5EF4-FFF2-40B4-BE49-F238E27FC236}">
                <a16:creationId xmlns:a16="http://schemas.microsoft.com/office/drawing/2014/main" id="{63F1C5A0-AB25-C412-277B-C32C3EF323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i-FI" noProof="0" dirty="0"/>
              <a:t>Ehdotus hissipuheeksi </a:t>
            </a:r>
          </a:p>
          <a:p>
            <a:r>
              <a:rPr lang="fi-FI" dirty="0"/>
              <a:t>Lopputyöpaja 15.9</a:t>
            </a:r>
            <a:r>
              <a:rPr lang="fi-FI" noProof="0" dirty="0"/>
              <a:t>.2025</a:t>
            </a:r>
          </a:p>
        </p:txBody>
      </p:sp>
    </p:spTree>
    <p:extLst>
      <p:ext uri="{BB962C8B-B14F-4D97-AF65-F5344CB8AC3E}">
        <p14:creationId xmlns:p14="http://schemas.microsoft.com/office/powerpoint/2010/main" val="3232001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18A3A2F-04FF-5D5A-E7F2-5B4A44B478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noProof="0"/>
              <a:t>Yhteinen vai yhtenäinen ruokaketju?</a:t>
            </a:r>
          </a:p>
        </p:txBody>
      </p:sp>
    </p:spTree>
    <p:extLst>
      <p:ext uri="{BB962C8B-B14F-4D97-AF65-F5344CB8AC3E}">
        <p14:creationId xmlns:p14="http://schemas.microsoft.com/office/powerpoint/2010/main" val="4034787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2EF7A1B-1ECF-54DB-67BA-14E68DF18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Yhteinen vai yhtenäinen ruokaketju?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339AB77E-EF6F-55BC-3E46-44EF53779B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1400" dirty="0"/>
              <a:t>Suosittelemme termiä </a:t>
            </a:r>
            <a:r>
              <a:rPr lang="fi-FI" sz="1400" b="1" i="1" dirty="0"/>
              <a:t>yhteinen</a:t>
            </a:r>
            <a:r>
              <a:rPr lang="fi-FI" sz="1400" i="1" dirty="0"/>
              <a:t> ruokaketju</a:t>
            </a:r>
            <a:r>
              <a:rPr lang="fi-FI" sz="1400" dirty="0"/>
              <a:t>:</a:t>
            </a:r>
          </a:p>
          <a:p>
            <a:pPr marL="556895" lvl="1" indent="-285750">
              <a:buFont typeface="Arial" panose="020B0604020202020204" pitchFamily="34" charset="0"/>
              <a:buChar char="•"/>
            </a:pPr>
            <a:r>
              <a:rPr lang="fi-FI" sz="1400" dirty="0"/>
              <a:t>"Yhteinen" on kaikille kohderyhmille helpommin omaksuttava ja vähemmän byrokraattiselta kuulostava sana kuin "yhtenäinen". </a:t>
            </a:r>
          </a:p>
          <a:p>
            <a:pPr marL="556895" lvl="1" indent="-285750">
              <a:buFont typeface="Arial" panose="020B0604020202020204" pitchFamily="34" charset="0"/>
              <a:buChar char="•"/>
            </a:pPr>
            <a:r>
              <a:rPr lang="fi-FI" sz="1400" dirty="0">
                <a:highlight>
                  <a:srgbClr val="FFFF00"/>
                </a:highlight>
              </a:rPr>
              <a:t>Viestinnän keskeisin kohderyhmä on oma henkilöstö ja tuottajat</a:t>
            </a:r>
            <a:r>
              <a:rPr lang="fi-FI" sz="1400" dirty="0"/>
              <a:t>. Tärkein viesti heille on korostaa </a:t>
            </a:r>
            <a:r>
              <a:rPr lang="fi-FI" sz="1400" b="1" dirty="0"/>
              <a:t>yhteistä</a:t>
            </a:r>
            <a:r>
              <a:rPr lang="fi-FI" sz="1400" dirty="0"/>
              <a:t> tehtävää, joten termi </a:t>
            </a:r>
            <a:r>
              <a:rPr lang="fi-FI" sz="1400" b="1" dirty="0"/>
              <a:t>yhteinen</a:t>
            </a:r>
            <a:r>
              <a:rPr lang="fi-FI" sz="1400" dirty="0"/>
              <a:t> sopii tähän paremmin kuin "yhtenäinen".</a:t>
            </a:r>
          </a:p>
          <a:p>
            <a:pPr marL="556895" lvl="1" indent="-285750">
              <a:buFont typeface="Arial" panose="020B0604020202020204" pitchFamily="34" charset="0"/>
              <a:buChar char="•"/>
            </a:pPr>
            <a:r>
              <a:rPr lang="fi-FI" sz="1400" dirty="0"/>
              <a:t>Termi ”yhteinen” korostaa enemmän atrialaisten keskinäistä yhteenkuuluvuutta kuin ”yhtenäinen”.</a:t>
            </a:r>
          </a:p>
          <a:p>
            <a:pPr marL="556895" lvl="1" indent="-285750">
              <a:buFont typeface="Arial" panose="020B0604020202020204" pitchFamily="34" charset="0"/>
              <a:buChar char="•"/>
            </a:pPr>
            <a:endParaRPr lang="fi-FI" sz="1400" dirty="0"/>
          </a:p>
          <a:p>
            <a:pPr marL="271145" lvl="1" indent="0">
              <a:buNone/>
            </a:pPr>
            <a:r>
              <a:rPr lang="fi-FI" dirty="0">
                <a:solidFill>
                  <a:srgbClr val="FF0000"/>
                </a:solidFill>
              </a:rPr>
              <a:t>Näinkö tosiaan? Itse olin olettanut, että haluaisimme viestiä asiasta nimenomaan ulkoisille kohderyhmille. Sanavalinnasta yhteinen vai yhtenäinen: toki yhteinen on oikea sanavalinta tuolle joukolle. Sehän on juuri noiden ryhmien yhteinen se ruokaketju.</a:t>
            </a:r>
          </a:p>
          <a:p>
            <a:pPr marL="556895" lvl="1" indent="-285750">
              <a:buFont typeface="Arial" panose="020B0604020202020204" pitchFamily="34" charset="0"/>
              <a:buChar char="•"/>
            </a:pPr>
            <a:endParaRPr lang="fi-FI" sz="1400" dirty="0"/>
          </a:p>
          <a:p>
            <a:endParaRPr lang="fi-FI" sz="1400" dirty="0"/>
          </a:p>
        </p:txBody>
      </p:sp>
    </p:spTree>
    <p:extLst>
      <p:ext uri="{BB962C8B-B14F-4D97-AF65-F5344CB8AC3E}">
        <p14:creationId xmlns:p14="http://schemas.microsoft.com/office/powerpoint/2010/main" val="2807406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DE982-93DF-5D9F-CE95-ECB4F8606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2868BEE-6572-8F9E-B33B-EEEDA9E5A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noProof="0"/>
              <a:t>Miten määrittelemme yhteisen ruokaketjun?</a:t>
            </a:r>
          </a:p>
        </p:txBody>
      </p:sp>
    </p:spTree>
    <p:extLst>
      <p:ext uri="{BB962C8B-B14F-4D97-AF65-F5344CB8AC3E}">
        <p14:creationId xmlns:p14="http://schemas.microsoft.com/office/powerpoint/2010/main" val="1661746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208021-135B-866A-47D6-507E61D29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1FB0593-A910-B0E6-B52F-5263E62B2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Ainutlaatuinen atrialainen ruokaketju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0755E7DE-69EF-0DAA-8021-A291C59E6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71849"/>
          </a:xfrm>
        </p:spPr>
        <p:txBody>
          <a:bodyPr>
            <a:noAutofit/>
          </a:bodyPr>
          <a:lstStyle/>
          <a:p>
            <a:r>
              <a:rPr lang="fi-FI" sz="1400" dirty="0"/>
              <a:t>Atria on ainutlaatuinen ruokatalo. Meillä on koko ruuantuotannon ketju hallussamme: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i-FI" sz="1400" dirty="0"/>
              <a:t>Eläimet kasvavat perhetiloilla, jotka ovat sopimustuottajiamme ja usein myös osakkeenomistajia osuuskuntien kautta.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i-FI" sz="1400" dirty="0"/>
              <a:t>Oma rehutehdas ja perhetiloilla kasvatettava ruoka eläimille: tiedämme tarkkaan, mitä eläimet ovat syöneet.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i-FI" sz="1400" dirty="0"/>
              <a:t>Oman hautomon ansiosta tiedämme tarkkaan, mistä siipikarja on tullut.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i-FI" sz="1400" dirty="0"/>
              <a:t>Eläinten hyvinvointia ovat varmistamassa omat eläinlääkärimme.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i-FI" sz="1400" dirty="0"/>
              <a:t>Meillä on omat teurastamot, leikkaamot ja ruokatehdas, joten tiedämme tarkkaan, miten ruoka on valmistettu.</a:t>
            </a:r>
          </a:p>
          <a:p>
            <a:r>
              <a:rPr lang="fi-FI" sz="1400" b="1" dirty="0"/>
              <a:t>Tämä on koko maailman mittakaavassa poikkeuksellista.</a:t>
            </a:r>
          </a:p>
        </p:txBody>
      </p:sp>
    </p:spTree>
    <p:extLst>
      <p:ext uri="{BB962C8B-B14F-4D97-AF65-F5344CB8AC3E}">
        <p14:creationId xmlns:p14="http://schemas.microsoft.com/office/powerpoint/2010/main" val="97784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4174E5-2669-E20C-B0B4-57980540B8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F3F492F1-3621-5969-8979-2B5F0D924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noProof="0"/>
              <a:t>Mitä yhteinen ruokaketju merkitsee eri kohderyhmille?</a:t>
            </a:r>
          </a:p>
        </p:txBody>
      </p:sp>
    </p:spTree>
    <p:extLst>
      <p:ext uri="{BB962C8B-B14F-4D97-AF65-F5344CB8AC3E}">
        <p14:creationId xmlns:p14="http://schemas.microsoft.com/office/powerpoint/2010/main" val="3689615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19FDB0-4222-6A5F-413D-82AD427A1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9785F47-6CD5-B0A7-43DA-488F59854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Atrialaiset tuottajat ja työntekijät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179D1762-094F-295E-E5E6-B676786CE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fi-FI" sz="1400" dirty="0"/>
              <a:t>Meillä on ainutlaatuinen tehtävä suomalaisessa ruoantuotannossa. </a:t>
            </a:r>
          </a:p>
          <a:p>
            <a:r>
              <a:rPr lang="fi-FI" sz="1400" dirty="0"/>
              <a:t>Teemme yhdessä puhdasta ja turvallista suomalaista ruokaa. </a:t>
            </a:r>
          </a:p>
          <a:p>
            <a:r>
              <a:rPr lang="fi-FI" sz="1400" dirty="0"/>
              <a:t>Tuottajat ovat Atrian sydän. Ilman heitä ei olisi Atriaa.</a:t>
            </a:r>
            <a:endParaRPr lang="fi-FI" sz="1400" b="1" dirty="0"/>
          </a:p>
          <a:p>
            <a:r>
              <a:rPr lang="fi-FI" sz="1400" b="1" dirty="0"/>
              <a:t>Yhdessä turvaamme suomalaisen ruoantuotannon tulevaisuuden</a:t>
            </a:r>
            <a:r>
              <a:rPr lang="fi-FI" sz="1400" dirty="0"/>
              <a:t> </a:t>
            </a:r>
            <a:r>
              <a:rPr lang="fi-FI" sz="1400" b="1" dirty="0"/>
              <a:t>– pelloilta ja tiloilta pöytiin.</a:t>
            </a:r>
          </a:p>
        </p:txBody>
      </p:sp>
    </p:spTree>
    <p:extLst>
      <p:ext uri="{BB962C8B-B14F-4D97-AF65-F5344CB8AC3E}">
        <p14:creationId xmlns:p14="http://schemas.microsoft.com/office/powerpoint/2010/main" val="1191671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32C3C-BACB-16E1-74D5-B6268ED40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DD655A-F968-73FB-3BD1-DFCA4A159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Asiakkaat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75DC287E-DFFF-8ACB-23CB-9E5907EA82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fi-FI" sz="1400" dirty="0"/>
              <a:t>Koko ruokaketjun hallinta tarkoittaa toimitusvarmuutta ja </a:t>
            </a:r>
            <a:r>
              <a:rPr lang="fi-FI" sz="1400" dirty="0">
                <a:highlight>
                  <a:srgbClr val="FFFF00"/>
                </a:highlight>
              </a:rPr>
              <a:t>ketterää reagointia muuttuviin kuluttajien tarpeisiin</a:t>
            </a:r>
            <a:r>
              <a:rPr lang="fi-FI" sz="1400" dirty="0"/>
              <a:t>.</a:t>
            </a:r>
          </a:p>
          <a:p>
            <a:r>
              <a:rPr lang="fi-FI" sz="1400" dirty="0"/>
              <a:t>Pystymme takaamaan tuotteidemme kotimaisuuden, turvallisuuden, vastuullisuuden ja antibioottivapauden. </a:t>
            </a:r>
          </a:p>
          <a:p>
            <a:r>
              <a:rPr lang="fi-FI" sz="1400" dirty="0"/>
              <a:t>Jokainen tuotteemme voidaan jäljittää tilalle asti. </a:t>
            </a:r>
            <a:r>
              <a:rPr lang="fi-FI" sz="1400" dirty="0">
                <a:highlight>
                  <a:srgbClr val="FFFF00"/>
                </a:highlight>
              </a:rPr>
              <a:t>Lihatuotteidemme hiilijalanjälki on maailman keskiarvolukuja matalampi</a:t>
            </a:r>
            <a:r>
              <a:rPr lang="fi-FI" sz="1400" dirty="0"/>
              <a:t>. Pystymme edistämään kiertotaloutta koko tuotantoketjussa.</a:t>
            </a:r>
          </a:p>
          <a:p>
            <a:endParaRPr lang="fi-FI" sz="1400" dirty="0"/>
          </a:p>
          <a:p>
            <a:r>
              <a:rPr lang="fi-FI" sz="1400" dirty="0">
                <a:solidFill>
                  <a:srgbClr val="FF0000"/>
                </a:solidFill>
              </a:rPr>
              <a:t>Ketteryys ja Atria ei oikein (ainakaan toistaiseksi) sovi samaan lauseeseen.</a:t>
            </a:r>
          </a:p>
          <a:p>
            <a:r>
              <a:rPr lang="fi-FI" sz="1400" dirty="0">
                <a:solidFill>
                  <a:srgbClr val="FF0000"/>
                </a:solidFill>
              </a:rPr>
              <a:t>Onko tuo </a:t>
            </a:r>
            <a:r>
              <a:rPr lang="fi-FI" sz="1400" dirty="0" err="1">
                <a:solidFill>
                  <a:srgbClr val="FF0000"/>
                </a:solidFill>
              </a:rPr>
              <a:t>hiilijalalanjälki</a:t>
            </a:r>
            <a:r>
              <a:rPr lang="fi-FI" sz="1400" dirty="0">
                <a:solidFill>
                  <a:srgbClr val="FF0000"/>
                </a:solidFill>
              </a:rPr>
              <a:t> oleellisin asia tässä? Ainakin se tuntuu hieman irralliselta.</a:t>
            </a:r>
          </a:p>
        </p:txBody>
      </p:sp>
    </p:spTree>
    <p:extLst>
      <p:ext uri="{BB962C8B-B14F-4D97-AF65-F5344CB8AC3E}">
        <p14:creationId xmlns:p14="http://schemas.microsoft.com/office/powerpoint/2010/main" val="826296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A343D2-97EF-8A54-05DF-C21B9AFA7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027231C-3FEB-4997-D2C7-627D61B29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Päättäjät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3F678BFB-3C5F-89D3-EFE3-0C0B6D118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fi-FI" sz="1400" dirty="0"/>
              <a:t>Atria on suomalaisen ruokaketjun selkäranka. </a:t>
            </a:r>
          </a:p>
          <a:p>
            <a:r>
              <a:rPr lang="fi-FI" sz="1400" dirty="0"/>
              <a:t>Koko ruokaketjun hallinta ja siihen tehdyt investoinnit turvaavat huoltovarmuuden ja työllisyyden. Näin pystymme takaamaan tuotteidemme kotimaisuuden, turvallisuuden, vastuullisuuden ja antibioottivapauden.</a:t>
            </a:r>
          </a:p>
          <a:p>
            <a:r>
              <a:rPr lang="fi-FI" sz="1400" dirty="0"/>
              <a:t>Jokainen tuotteemme on jäljitettävissä tilalle asti. </a:t>
            </a:r>
            <a:r>
              <a:rPr lang="fi-FI" sz="1400" dirty="0">
                <a:highlight>
                  <a:srgbClr val="FFFF00"/>
                </a:highlight>
              </a:rPr>
              <a:t>Lihatuotteidemme hiilijalanjälki on selvästi maailman keskiarvoa pienempi. Pystymme edistämään </a:t>
            </a:r>
            <a:r>
              <a:rPr lang="fi-FI" sz="1400" dirty="0"/>
              <a:t>kiertotaloutta koko tuotantoketjussa.</a:t>
            </a:r>
          </a:p>
          <a:p>
            <a:r>
              <a:rPr lang="fi-FI" sz="1400" dirty="0"/>
              <a:t>Tuottajat ovat osa atrialaista ruokaketjua. Tuomme heidän äänensä päätöksentekoon, jotta suomalainen ruuantuotanto säilyy vahvana myös tulevaisuudessa. </a:t>
            </a:r>
          </a:p>
          <a:p>
            <a:r>
              <a:rPr lang="fi-FI" sz="1400" b="1" dirty="0"/>
              <a:t>Atria ei ole vain ruokatalo, vaan koko Suomen ruokaturvan selkäranka.</a:t>
            </a:r>
          </a:p>
          <a:p>
            <a:r>
              <a:rPr lang="fi-FI" sz="1400" dirty="0">
                <a:solidFill>
                  <a:srgbClr val="FF0000"/>
                </a:solidFill>
              </a:rPr>
              <a:t>Voisiko tässä mainita jonkinmoisella lukutasolla? </a:t>
            </a:r>
          </a:p>
          <a:p>
            <a:r>
              <a:rPr lang="fi-FI" sz="1400" dirty="0">
                <a:solidFill>
                  <a:srgbClr val="FF0000"/>
                </a:solidFill>
              </a:rPr>
              <a:t>Olisiko tässä syytä olla jokin sellainen ilmaus että ”hyödynnämme vahvasti” </a:t>
            </a:r>
            <a:r>
              <a:rPr lang="fi-FI" sz="1400" dirty="0" err="1">
                <a:solidFill>
                  <a:srgbClr val="FF0000"/>
                </a:solidFill>
              </a:rPr>
              <a:t>tms</a:t>
            </a:r>
            <a:r>
              <a:rPr lang="fi-FI" sz="1400" dirty="0">
                <a:solidFill>
                  <a:srgbClr val="FF0000"/>
                </a:solidFill>
              </a:rPr>
              <a:t> eikä noin </a:t>
            </a:r>
            <a:br>
              <a:rPr lang="fi-FI" sz="1400" dirty="0">
                <a:solidFill>
                  <a:srgbClr val="FF0000"/>
                </a:solidFill>
              </a:rPr>
            </a:br>
            <a:r>
              <a:rPr lang="fi-FI" sz="1400" dirty="0">
                <a:solidFill>
                  <a:srgbClr val="FF0000"/>
                </a:solidFill>
              </a:rPr>
              <a:t>että pystyisimme edistämään.</a:t>
            </a:r>
          </a:p>
        </p:txBody>
      </p:sp>
    </p:spTree>
    <p:extLst>
      <p:ext uri="{BB962C8B-B14F-4D97-AF65-F5344CB8AC3E}">
        <p14:creationId xmlns:p14="http://schemas.microsoft.com/office/powerpoint/2010/main" val="562091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821EB1-AE34-517E-5C6B-FA313FED93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434B29D-633B-C1CE-489E-1A1454A5B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noProof="0"/>
              <a:t>Luonnos yhteiseksi hissipuheeksi</a:t>
            </a:r>
          </a:p>
        </p:txBody>
      </p:sp>
    </p:spTree>
    <p:extLst>
      <p:ext uri="{BB962C8B-B14F-4D97-AF65-F5344CB8AC3E}">
        <p14:creationId xmlns:p14="http://schemas.microsoft.com/office/powerpoint/2010/main" val="1557062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E7919D2-49EB-9D5A-ECB8-DCD97A917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Ainutlaatuinen atrialainen ruokaketju</a:t>
            </a:r>
            <a:endParaRPr lang="en-US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4E22C11-DF35-EA53-CA28-C1C18577E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737370"/>
          </a:xfrm>
        </p:spPr>
        <p:txBody>
          <a:bodyPr>
            <a:normAutofit fontScale="77500" lnSpcReduction="20000"/>
          </a:bodyPr>
          <a:lstStyle/>
          <a:p>
            <a:r>
              <a:rPr lang="fi-FI" dirty="0"/>
              <a:t>Suomalaisen ruoan tarina alkaa Atrian ainutlaatuisesta ketjusta: pelloilta pöytiin, sydämellä ja osaamisella.</a:t>
            </a:r>
            <a:br>
              <a:rPr lang="fi-FI" dirty="0"/>
            </a:br>
            <a:r>
              <a:rPr lang="fi-FI" dirty="0"/>
              <a:t>Meillä on koko ruoantuotannon ketju omissa käsissämme: itse tuotettu eläinten rehu, perhetilat, teurastamot, leikkaamot ja ruokatehdas. Omat eläinlääkärimme varmistavat eläinten hyvinvoinnin.</a:t>
            </a:r>
          </a:p>
          <a:p>
            <a:r>
              <a:rPr lang="fi-FI" dirty="0"/>
              <a:t>Tiedämme tarkalleen, mistä ruokamme tulee ja miten se on valmistettu. Tämä on maailman mittakaavassa poikkeuksellista.</a:t>
            </a:r>
          </a:p>
          <a:p>
            <a:r>
              <a:rPr lang="fi-FI" dirty="0"/>
              <a:t>Tuottajat ovat Atrian sydän. Ilman heitä ei olisi Atriaa. Yhdessä varmistamme, että heidän työnsä saa ansaitsemansa arvostuksen. Yhteinen ruokaketjumme on vahva ja ainutlaatuinen.</a:t>
            </a:r>
          </a:p>
          <a:p>
            <a:r>
              <a:rPr lang="fi-FI" dirty="0"/>
              <a:t>Siksi meillä atrialaisilla on erityinen tehtävä: varmistaa, että suomalainen ruoka on puhdasta, turvallista ja vastuullisesti tuotettua – nyt ja tulevaisuudessa.</a:t>
            </a:r>
          </a:p>
          <a:p>
            <a:r>
              <a:rPr lang="en-US" dirty="0">
                <a:solidFill>
                  <a:srgbClr val="FF0000"/>
                </a:solidFill>
              </a:rPr>
              <a:t>Kuka on </a:t>
            </a:r>
            <a:r>
              <a:rPr lang="en-US" dirty="0" err="1">
                <a:solidFill>
                  <a:srgbClr val="FF0000"/>
                </a:solidFill>
              </a:rPr>
              <a:t>kohderyhmä</a:t>
            </a:r>
            <a:r>
              <a:rPr lang="en-US" dirty="0">
                <a:solidFill>
                  <a:srgbClr val="FF0000"/>
                </a:solidFill>
              </a:rPr>
              <a:t>? Kun </a:t>
            </a:r>
            <a:r>
              <a:rPr lang="en-US" dirty="0" err="1">
                <a:solidFill>
                  <a:srgbClr val="FF0000"/>
                </a:solidFill>
              </a:rPr>
              <a:t>tässä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puhutaan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siitä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että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varmistetaan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että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tuottajat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saavat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arvostusta</a:t>
            </a:r>
            <a:r>
              <a:rPr lang="en-US" dirty="0">
                <a:solidFill>
                  <a:srgbClr val="FF0000"/>
                </a:solidFill>
              </a:rPr>
              <a:t>? </a:t>
            </a:r>
          </a:p>
          <a:p>
            <a:r>
              <a:rPr lang="en-US" dirty="0" err="1">
                <a:solidFill>
                  <a:srgbClr val="FF0000"/>
                </a:solidFill>
              </a:rPr>
              <a:t>Olisiko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viimeisessä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kohdassa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tarpeen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mainita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myös</a:t>
            </a:r>
            <a:r>
              <a:rPr lang="en-US" dirty="0">
                <a:solidFill>
                  <a:srgbClr val="FF0000"/>
                </a:solidFill>
              </a:rPr>
              <a:t> se </a:t>
            </a:r>
            <a:r>
              <a:rPr lang="en-US" dirty="0" err="1">
                <a:solidFill>
                  <a:srgbClr val="FF0000"/>
                </a:solidFill>
              </a:rPr>
              <a:t>että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sitä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ylipäätään</a:t>
            </a:r>
            <a:r>
              <a:rPr lang="en-US" dirty="0">
                <a:solidFill>
                  <a:srgbClr val="FF0000"/>
                </a:solidFill>
              </a:rPr>
              <a:t> on </a:t>
            </a:r>
            <a:r>
              <a:rPr lang="en-US" dirty="0" err="1">
                <a:solidFill>
                  <a:srgbClr val="FF0000"/>
                </a:solidFill>
              </a:rPr>
              <a:t>saatavilla</a:t>
            </a:r>
            <a:r>
              <a:rPr lang="en-US" dirty="0">
                <a:solidFill>
                  <a:srgbClr val="FF0000"/>
                </a:solidFill>
              </a:rPr>
              <a:t>?</a:t>
            </a:r>
          </a:p>
        </p:txBody>
      </p:sp>
      <p:sp>
        <p:nvSpPr>
          <p:cNvPr id="4" name="Tekstiruutu 3">
            <a:extLst>
              <a:ext uri="{FF2B5EF4-FFF2-40B4-BE49-F238E27FC236}">
                <a16:creationId xmlns:a16="http://schemas.microsoft.com/office/drawing/2014/main" id="{310F0BF5-AE12-3F7F-8CC6-15FC75BA1C7E}"/>
              </a:ext>
            </a:extLst>
          </p:cNvPr>
          <p:cNvSpPr txBox="1"/>
          <p:nvPr/>
        </p:nvSpPr>
        <p:spPr>
          <a:xfrm>
            <a:off x="457200" y="204134"/>
            <a:ext cx="18341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1600" i="1" noProof="0"/>
              <a:t>Hissipuheluonnos </a:t>
            </a:r>
            <a:endParaRPr lang="fi-FI" sz="1600" i="1" noProof="0" dirty="0"/>
          </a:p>
        </p:txBody>
      </p:sp>
    </p:spTree>
    <p:extLst>
      <p:ext uri="{BB962C8B-B14F-4D97-AF65-F5344CB8AC3E}">
        <p14:creationId xmlns:p14="http://schemas.microsoft.com/office/powerpoint/2010/main" val="1155483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94315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Atria_2019">
      <a:dk1>
        <a:srgbClr val="414144"/>
      </a:dk1>
      <a:lt1>
        <a:srgbClr val="FFFFFF"/>
      </a:lt1>
      <a:dk2>
        <a:srgbClr val="828282"/>
      </a:dk2>
      <a:lt2>
        <a:srgbClr val="EEECE1"/>
      </a:lt2>
      <a:accent1>
        <a:srgbClr val="D60042"/>
      </a:accent1>
      <a:accent2>
        <a:srgbClr val="501849"/>
      </a:accent2>
      <a:accent3>
        <a:srgbClr val="969696"/>
      </a:accent3>
      <a:accent4>
        <a:srgbClr val="F6E3EA"/>
      </a:accent4>
      <a:accent5>
        <a:srgbClr val="EB7D23"/>
      </a:accent5>
      <a:accent6>
        <a:srgbClr val="5FA378"/>
      </a:accent6>
      <a:hlink>
        <a:srgbClr val="D60042"/>
      </a:hlink>
      <a:folHlink>
        <a:srgbClr val="D60042"/>
      </a:folHlink>
    </a:clrScheme>
    <a:fontScheme name="Trebuchet MS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Atria_FI_2020" id="{A3D69CE7-9E03-084F-87F1-EBF47DAA2A95}" vid="{B5882B9A-DEF9-384F-A557-07FB66F7BFC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Permissions xmlns="5d47dff2-ef6a-4f22-a8b5-d6129b09a2c1" xsi:nil="true"/>
    <lcf76f155ced4ddcb4097134ff3c332f0 xmlns="5d47dff2-ef6a-4f22-a8b5-d6129b09a2c1" xsi:nil="true"/>
    <MigrationWizIdSecurityGroups xmlns="5d47dff2-ef6a-4f22-a8b5-d6129b09a2c1" xsi:nil="true"/>
    <MigrationWizIdPermissionLevels xmlns="5d47dff2-ef6a-4f22-a8b5-d6129b09a2c1" xsi:nil="true"/>
    <TaxCatchAll xmlns="424800e0-306b-49be-9371-b0c1eedaea7a" xsi:nil="true"/>
    <MigrationWizIdVersion xmlns="5d47dff2-ef6a-4f22-a8b5-d6129b09a2c1" xsi:nil="true"/>
    <lcf76f155ced4ddcb4097134ff3c332f xmlns="5d47dff2-ef6a-4f22-a8b5-d6129b09a2c1">
      <Terms xmlns="http://schemas.microsoft.com/office/infopath/2007/PartnerControls"/>
    </lcf76f155ced4ddcb4097134ff3c332f>
    <MigrationWizIdDocumentLibraryPermissions xmlns="5d47dff2-ef6a-4f22-a8b5-d6129b09a2c1" xsi:nil="true"/>
    <MigrationWizId xmlns="5d47dff2-ef6a-4f22-a8b5-d6129b09a2c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527B9CC63E56AB49B47A0F9E2A252948" ma:contentTypeVersion="20" ma:contentTypeDescription="Luo uusi asiakirja." ma:contentTypeScope="" ma:versionID="e2563bb2129b243daa3064e36d441cb3">
  <xsd:schema xmlns:xsd="http://www.w3.org/2001/XMLSchema" xmlns:xs="http://www.w3.org/2001/XMLSchema" xmlns:p="http://schemas.microsoft.com/office/2006/metadata/properties" xmlns:ns2="5d47dff2-ef6a-4f22-a8b5-d6129b09a2c1" xmlns:ns3="424800e0-306b-49be-9371-b0c1eedaea7a" targetNamespace="http://schemas.microsoft.com/office/2006/metadata/properties" ma:root="true" ma:fieldsID="dd4eb18c5d5bbe1dbe5d768a1c3ae389" ns2:_="" ns3:_="">
    <xsd:import namespace="5d47dff2-ef6a-4f22-a8b5-d6129b09a2c1"/>
    <xsd:import namespace="424800e0-306b-49be-9371-b0c1eedaea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igrationWizId" minOccurs="0"/>
                <xsd:element ref="ns2:MigrationWizIdPermissions" minOccurs="0"/>
                <xsd:element ref="ns2:MigrationWizIdVersion" minOccurs="0"/>
                <xsd:element ref="ns2:MigrationWizIdPermissionLevels" minOccurs="0"/>
                <xsd:element ref="ns2:MigrationWizIdDocumentLibraryPermissions" minOccurs="0"/>
                <xsd:element ref="ns2:MigrationWizIdSecurityGroups" minOccurs="0"/>
                <xsd:element ref="ns2:lcf76f155ced4ddcb4097134ff3c332f0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7dff2-ef6a-4f22-a8b5-d6129b09a2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igrationWizId" ma:index="10" nillable="true" ma:displayName="MigrationWizId" ma:internalName="MigrationWizId">
      <xsd:simpleType>
        <xsd:restriction base="dms:Text"/>
      </xsd:simpleType>
    </xsd:element>
    <xsd:element name="MigrationWizIdPermissions" ma:index="11" nillable="true" ma:displayName="MigrationWizIdPermissions" ma:internalName="MigrationWizIdPermissions">
      <xsd:simpleType>
        <xsd:restriction base="dms:Text"/>
      </xsd:simpleType>
    </xsd:element>
    <xsd:element name="MigrationWizIdVersion" ma:index="12" nillable="true" ma:displayName="MigrationWizIdVersion" ma:internalName="MigrationWizIdVersion">
      <xsd:simpleType>
        <xsd:restriction base="dms:Text"/>
      </xsd:simpleType>
    </xsd:element>
    <xsd:element name="MigrationWizIdPermissionLevels" ma:index="13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4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5" nillable="true" ma:displayName="MigrationWizIdSecurityGroups" ma:internalName="MigrationWizIdSecurityGroups">
      <xsd:simpleType>
        <xsd:restriction base="dms:Text"/>
      </xsd:simpleType>
    </xsd:element>
    <xsd:element name="lcf76f155ced4ddcb4097134ff3c332f0" ma:index="16" nillable="true" ma:displayName="Kuvien tunnisteet_0" ma:hidden="true" ma:internalName="lcf76f155ced4ddcb4097134ff3c332f0" ma:readOnly="false">
      <xsd:simpleType>
        <xsd:restriction base="dms:Note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Kuvien tunnisteet" ma:readOnly="false" ma:fieldId="{5cf76f15-5ced-4ddc-b409-7134ff3c332f}" ma:taxonomyMulti="true" ma:sspId="7fd5938b-87d3-4ebb-bca0-d43b056fb77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7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4800e0-306b-49be-9371-b0c1eedaea7a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8cd7c83d-8541-40f5-b7ac-09326a15adbb}" ma:internalName="TaxCatchAll" ma:showField="CatchAllData" ma:web="424800e0-306b-49be-9371-b0c1eedaea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CDE2C3-950F-42FD-912A-E188D97D68B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F3B35D5-4396-4C71-9171-32D6AAB0A980}">
  <ds:schemaRefs>
    <ds:schemaRef ds:uri="http://www.w3.org/XML/1998/namespace"/>
    <ds:schemaRef ds:uri="424800e0-306b-49be-9371-b0c1eedaea7a"/>
    <ds:schemaRef ds:uri="http://purl.org/dc/terms/"/>
    <ds:schemaRef ds:uri="http://schemas.microsoft.com/office/2006/documentManagement/types"/>
    <ds:schemaRef ds:uri="http://purl.org/dc/elements/1.1/"/>
    <ds:schemaRef ds:uri="5d47dff2-ef6a-4f22-a8b5-d6129b09a2c1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C33D59D-3811-4C38-BB19-4000A5381F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7dff2-ef6a-4f22-a8b5-d6129b09a2c1"/>
    <ds:schemaRef ds:uri="424800e0-306b-49be-9371-b0c1eedaea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acb0bb40-b752-4e5e-ad12-f890ffb273ae}" enabled="0" method="" siteId="{acb0bb40-b752-4e5e-ad12-f890ffb273ae}" removed="1"/>
  <clbl:label id="{c2ff6816-997a-4e69-bb0a-25d487b2c1e9}" enabled="0" method="" siteId="{c2ff6816-997a-4e69-bb0a-25d487b2c1e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Atria_FI_2020</Template>
  <TotalTime>1191</TotalTime>
  <Words>592</Words>
  <Application>Microsoft Office PowerPoint</Application>
  <PresentationFormat>Näytössä katseltava esitys (16:9)</PresentationFormat>
  <Paragraphs>55</Paragraphs>
  <Slides>12</Slides>
  <Notes>5</Notes>
  <HiddenSlides>0</HiddenSlides>
  <MMClips>0</MMClips>
  <ScaleCrop>false</ScaleCrop>
  <HeadingPairs>
    <vt:vector size="6" baseType="variant">
      <vt:variant>
        <vt:lpstr>Käytetyt fontit</vt:lpstr>
      </vt:variant>
      <vt:variant>
        <vt:i4>4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12</vt:i4>
      </vt:variant>
    </vt:vector>
  </HeadingPairs>
  <TitlesOfParts>
    <vt:vector size="17" baseType="lpstr">
      <vt:lpstr>Arial</vt:lpstr>
      <vt:lpstr>Calibri</vt:lpstr>
      <vt:lpstr>Northwell</vt:lpstr>
      <vt:lpstr>Trebuchet MS</vt:lpstr>
      <vt:lpstr>Office-teema</vt:lpstr>
      <vt:lpstr>Atrian yhteisen ruokaketjun sanoitus – Hissipuhe-ehdotus</vt:lpstr>
      <vt:lpstr>Yhteinen vai yhtenäinen ruokaketju?</vt:lpstr>
      <vt:lpstr>Yhteinen vai yhtenäinen ruokaketju?</vt:lpstr>
      <vt:lpstr>Miten määrittelemme yhteisen ruokaketjun?</vt:lpstr>
      <vt:lpstr>Ainutlaatuinen atrialainen ruokaketju</vt:lpstr>
      <vt:lpstr>Mitä yhteinen ruokaketju merkitsee eri kohderyhmille?</vt:lpstr>
      <vt:lpstr>Atrialaiset tuottajat ja työntekijät</vt:lpstr>
      <vt:lpstr>Asiakkaat</vt:lpstr>
      <vt:lpstr>Päättäjät</vt:lpstr>
      <vt:lpstr>Luonnos yhteiseksi hissipuheeksi</vt:lpstr>
      <vt:lpstr>Ainutlaatuinen atrialainen ruokaketju</vt:lpstr>
      <vt:lpstr>PowerPoint-esitys</vt:lpstr>
    </vt:vector>
  </TitlesOfParts>
  <Company>Kaiku Group Oy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Kaisa Rajala</dc:creator>
  <cp:lastModifiedBy>Lind, Sofia</cp:lastModifiedBy>
  <cp:revision>20</cp:revision>
  <dcterms:created xsi:type="dcterms:W3CDTF">2025-08-12T09:24:48Z</dcterms:created>
  <dcterms:modified xsi:type="dcterms:W3CDTF">2025-09-12T05:46:41Z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0x010100527B9CC63E56AB49B47A0F9E2A252948</vt:lpwstr>
  </property>
  <property fmtid="{D5CDD505-2E9C-101B-9397-08002B2CF9AE}" pid="3" name="MediaServiceImageTags">
    <vt:lpwstr/>
  </property>
</Properties>
</file>